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media/image11.jpg" ContentType="image/png"/>
  <Override PartName="/ppt/media/image12.jpg" ContentType="image/png"/>
  <Override PartName="/ppt/media/image13.jpg" ContentType="image/png"/>
  <Override PartName="/ppt/media/image14.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79" r:id="rId5"/>
    <p:sldId id="278"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7" d="100"/>
          <a:sy n="147" d="100"/>
        </p:scale>
        <p:origin x="10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7999"/>
          </a:xfrm>
          <a:custGeom>
            <a:avLst/>
            <a:gdLst>
              <a:gd name="connsiteX0" fmla="*/ 0 w 12192000"/>
              <a:gd name="connsiteY0" fmla="*/ 0 h 3880843"/>
              <a:gd name="connsiteX1" fmla="*/ 12192000 w 12192000"/>
              <a:gd name="connsiteY1" fmla="*/ 0 h 3880843"/>
              <a:gd name="connsiteX2" fmla="*/ 12192000 w 12192000"/>
              <a:gd name="connsiteY2" fmla="*/ 3880843 h 3880843"/>
              <a:gd name="connsiteX3" fmla="*/ 0 w 12192000"/>
              <a:gd name="connsiteY3" fmla="*/ 3880843 h 3880843"/>
            </a:gdLst>
            <a:ahLst/>
            <a:cxnLst/>
            <a:rect l="l" t="t" r="r" b="b"/>
            <a:pathLst>
              <a:path w="12192000" h="3880843">
                <a:moveTo>
                  <a:pt x="0" y="0"/>
                </a:moveTo>
                <a:lnTo>
                  <a:pt x="12192000" y="0"/>
                </a:lnTo>
                <a:lnTo>
                  <a:pt x="12192000" y="3880843"/>
                </a:lnTo>
                <a:lnTo>
                  <a:pt x="0" y="3880843"/>
                </a:lnTo>
                <a:close/>
              </a:path>
            </a:pathLst>
          </a:custGeom>
          <a:gradFill>
            <a:gsLst>
              <a:gs pos="0">
                <a:schemeClr val="accent1"/>
              </a:gs>
              <a:gs pos="100000">
                <a:schemeClr val="accent1">
                  <a:lumMod val="5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8449266" y="0"/>
            <a:ext cx="2415839" cy="2261474"/>
          </a:xfrm>
          <a:custGeom>
            <a:avLst/>
            <a:gdLst>
              <a:gd name="connsiteX0" fmla="*/ 1053555 w 2415839"/>
              <a:gd name="connsiteY0" fmla="*/ 0 h 2261474"/>
              <a:gd name="connsiteX1" fmla="*/ 1362285 w 2415839"/>
              <a:gd name="connsiteY1" fmla="*/ 0 h 2261474"/>
              <a:gd name="connsiteX2" fmla="*/ 2415839 w 2415839"/>
              <a:gd name="connsiteY2" fmla="*/ 1053555 h 2261474"/>
              <a:gd name="connsiteX3" fmla="*/ 1207920 w 2415839"/>
              <a:gd name="connsiteY3" fmla="*/ 2261474 h 2261474"/>
              <a:gd name="connsiteX4" fmla="*/ 0 w 2415839"/>
              <a:gd name="connsiteY4" fmla="*/ 1053555 h 2261474"/>
            </a:gdLst>
            <a:ahLst/>
            <a:cxnLst/>
            <a:rect l="l" t="t" r="r" b="b"/>
            <a:pathLst>
              <a:path w="2415839" h="2261474">
                <a:moveTo>
                  <a:pt x="1053555" y="0"/>
                </a:moveTo>
                <a:lnTo>
                  <a:pt x="1362285" y="0"/>
                </a:lnTo>
                <a:lnTo>
                  <a:pt x="2415839" y="1053555"/>
                </a:lnTo>
                <a:lnTo>
                  <a:pt x="1207920" y="2261474"/>
                </a:lnTo>
                <a:lnTo>
                  <a:pt x="0" y="1053555"/>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a:off x="8449265" y="4596526"/>
            <a:ext cx="2415839" cy="2261474"/>
          </a:xfrm>
          <a:custGeom>
            <a:avLst/>
            <a:gdLst>
              <a:gd name="connsiteX0" fmla="*/ 1207920 w 2415839"/>
              <a:gd name="connsiteY0" fmla="*/ 0 h 2261474"/>
              <a:gd name="connsiteX1" fmla="*/ 2415839 w 2415839"/>
              <a:gd name="connsiteY1" fmla="*/ 1207920 h 2261474"/>
              <a:gd name="connsiteX2" fmla="*/ 1362285 w 2415839"/>
              <a:gd name="connsiteY2" fmla="*/ 2261474 h 2261474"/>
              <a:gd name="connsiteX3" fmla="*/ 1053555 w 2415839"/>
              <a:gd name="connsiteY3" fmla="*/ 2261474 h 2261474"/>
              <a:gd name="connsiteX4" fmla="*/ 0 w 2415839"/>
              <a:gd name="connsiteY4" fmla="*/ 1207920 h 2261474"/>
            </a:gdLst>
            <a:ahLst/>
            <a:cxnLst/>
            <a:rect l="l" t="t" r="r" b="b"/>
            <a:pathLst>
              <a:path w="2415839" h="2261474">
                <a:moveTo>
                  <a:pt x="1207920" y="0"/>
                </a:moveTo>
                <a:lnTo>
                  <a:pt x="2415839" y="1207920"/>
                </a:lnTo>
                <a:lnTo>
                  <a:pt x="1362285" y="2261474"/>
                </a:lnTo>
                <a:lnTo>
                  <a:pt x="1053555" y="2261474"/>
                </a:lnTo>
                <a:lnTo>
                  <a:pt x="0" y="1207920"/>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a:off x="10858954" y="0"/>
            <a:ext cx="1333046" cy="2261474"/>
          </a:xfrm>
          <a:custGeom>
            <a:avLst/>
            <a:gdLst>
              <a:gd name="connsiteX0" fmla="*/ 1053555 w 1333046"/>
              <a:gd name="connsiteY0" fmla="*/ 0 h 2261474"/>
              <a:gd name="connsiteX1" fmla="*/ 1333046 w 1333046"/>
              <a:gd name="connsiteY1" fmla="*/ 0 h 2261474"/>
              <a:gd name="connsiteX2" fmla="*/ 1333046 w 1333046"/>
              <a:gd name="connsiteY2" fmla="*/ 2136348 h 2261474"/>
              <a:gd name="connsiteX3" fmla="*/ 1207920 w 1333046"/>
              <a:gd name="connsiteY3" fmla="*/ 2261474 h 2261474"/>
              <a:gd name="connsiteX4" fmla="*/ 0 w 1333046"/>
              <a:gd name="connsiteY4" fmla="*/ 1053555 h 2261474"/>
            </a:gdLst>
            <a:ahLst/>
            <a:cxnLst/>
            <a:rect l="l" t="t" r="r" b="b"/>
            <a:pathLst>
              <a:path w="1333046" h="2261474">
                <a:moveTo>
                  <a:pt x="1053555" y="0"/>
                </a:moveTo>
                <a:lnTo>
                  <a:pt x="1333046" y="0"/>
                </a:lnTo>
                <a:lnTo>
                  <a:pt x="1333046" y="2136348"/>
                </a:lnTo>
                <a:lnTo>
                  <a:pt x="1207920" y="2261474"/>
                </a:lnTo>
                <a:lnTo>
                  <a:pt x="0" y="1053555"/>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a:off x="10858953" y="4596526"/>
            <a:ext cx="1333047" cy="2261474"/>
          </a:xfrm>
          <a:custGeom>
            <a:avLst/>
            <a:gdLst>
              <a:gd name="connsiteX0" fmla="*/ 1207920 w 1333047"/>
              <a:gd name="connsiteY0" fmla="*/ 0 h 2261474"/>
              <a:gd name="connsiteX1" fmla="*/ 1333047 w 1333047"/>
              <a:gd name="connsiteY1" fmla="*/ 125127 h 2261474"/>
              <a:gd name="connsiteX2" fmla="*/ 1333047 w 1333047"/>
              <a:gd name="connsiteY2" fmla="*/ 2261474 h 2261474"/>
              <a:gd name="connsiteX3" fmla="*/ 1053555 w 1333047"/>
              <a:gd name="connsiteY3" fmla="*/ 2261474 h 2261474"/>
              <a:gd name="connsiteX4" fmla="*/ 0 w 1333047"/>
              <a:gd name="connsiteY4" fmla="*/ 1207920 h 2261474"/>
            </a:gdLst>
            <a:ahLst/>
            <a:cxnLst/>
            <a:rect l="l" t="t" r="r" b="b"/>
            <a:pathLst>
              <a:path w="1333047" h="2261474">
                <a:moveTo>
                  <a:pt x="1207920" y="0"/>
                </a:moveTo>
                <a:lnTo>
                  <a:pt x="1333047" y="125127"/>
                </a:lnTo>
                <a:lnTo>
                  <a:pt x="1333047" y="2261474"/>
                </a:lnTo>
                <a:lnTo>
                  <a:pt x="1053555" y="2261474"/>
                </a:lnTo>
                <a:lnTo>
                  <a:pt x="0" y="1207920"/>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0" y="5459635"/>
            <a:ext cx="6772940" cy="385090"/>
          </a:xfrm>
          <a:custGeom>
            <a:avLst/>
            <a:gdLst>
              <a:gd name="connsiteX0" fmla="*/ 0 w 4514631"/>
              <a:gd name="connsiteY0" fmla="*/ 0 h 397944"/>
              <a:gd name="connsiteX1" fmla="*/ 4514631 w 4514631"/>
              <a:gd name="connsiteY1" fmla="*/ 0 h 397944"/>
              <a:gd name="connsiteX2" fmla="*/ 4313107 w 4514631"/>
              <a:gd name="connsiteY2" fmla="*/ 397944 h 397944"/>
              <a:gd name="connsiteX3" fmla="*/ 0 w 4514631"/>
              <a:gd name="connsiteY3" fmla="*/ 397944 h 397944"/>
            </a:gdLst>
            <a:ahLst/>
            <a:cxnLst/>
            <a:rect l="l" t="t" r="r" b="b"/>
            <a:pathLst>
              <a:path w="4514631" h="397944">
                <a:moveTo>
                  <a:pt x="0" y="0"/>
                </a:moveTo>
                <a:lnTo>
                  <a:pt x="4514631" y="0"/>
                </a:lnTo>
                <a:lnTo>
                  <a:pt x="4313107" y="397944"/>
                </a:lnTo>
                <a:lnTo>
                  <a:pt x="0" y="397944"/>
                </a:lnTo>
                <a:close/>
              </a:path>
            </a:pathLst>
          </a:custGeom>
          <a:gradFill>
            <a:gsLst>
              <a:gs pos="0">
                <a:schemeClr val="accent1">
                  <a:alpha val="70000"/>
                </a:schemeClr>
              </a:gs>
              <a:gs pos="100000">
                <a:schemeClr val="bg1">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a:off x="0" y="1199425"/>
            <a:ext cx="10661619" cy="4447732"/>
          </a:xfrm>
          <a:custGeom>
            <a:avLst/>
            <a:gdLst>
              <a:gd name="connsiteX0" fmla="*/ 0 w 12192000"/>
              <a:gd name="connsiteY0" fmla="*/ 0 h 3880843"/>
              <a:gd name="connsiteX1" fmla="*/ 12192000 w 12192000"/>
              <a:gd name="connsiteY1" fmla="*/ 0 h 3880843"/>
              <a:gd name="connsiteX2" fmla="*/ 12192000 w 12192000"/>
              <a:gd name="connsiteY2" fmla="*/ 3880843 h 3880843"/>
              <a:gd name="connsiteX3" fmla="*/ 0 w 12192000"/>
              <a:gd name="connsiteY3" fmla="*/ 3880843 h 3880843"/>
            </a:gdLst>
            <a:ahLst/>
            <a:cxnLst/>
            <a:rect l="l" t="t" r="r" b="b"/>
            <a:pathLst>
              <a:path w="12192000" h="3880843">
                <a:moveTo>
                  <a:pt x="0" y="0"/>
                </a:moveTo>
                <a:lnTo>
                  <a:pt x="12192000" y="0"/>
                </a:lnTo>
                <a:lnTo>
                  <a:pt x="12192000" y="3880843"/>
                </a:lnTo>
                <a:lnTo>
                  <a:pt x="0" y="3880843"/>
                </a:lnTo>
                <a:close/>
              </a:path>
            </a:pathLst>
          </a:custGeom>
          <a:gradFill>
            <a:gsLst>
              <a:gs pos="0">
                <a:schemeClr val="bg1"/>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9" name="图片 8"/>
          <p:cNvPicPr>
            <a:picLocks noChangeAspect="1"/>
          </p:cNvPicPr>
          <p:nvPr/>
        </p:nvPicPr>
        <p:blipFill>
          <a:blip r:embed="rId2">
            <a:alphaModFix/>
          </a:blip>
          <a:srcRect l="24553" r="24553"/>
          <a:stretch>
            <a:fillRect/>
          </a:stretch>
        </p:blipFill>
        <p:spPr>
          <a:xfrm>
            <a:off x="5211246" y="0"/>
            <a:ext cx="6980754" cy="6858000"/>
          </a:xfrm>
          <a:custGeom>
            <a:avLst/>
            <a:gdLst>
              <a:gd name="connsiteX0" fmla="*/ 2307120 w 5525136"/>
              <a:gd name="connsiteY0" fmla="*/ 0 h 6858000"/>
              <a:gd name="connsiteX1" fmla="*/ 5525136 w 5525136"/>
              <a:gd name="connsiteY1" fmla="*/ 0 h 6858000"/>
              <a:gd name="connsiteX2" fmla="*/ 5525136 w 5525136"/>
              <a:gd name="connsiteY2" fmla="*/ 3152578 h 6858000"/>
              <a:gd name="connsiteX3" fmla="*/ 4278584 w 5525136"/>
              <a:gd name="connsiteY3" fmla="*/ 6858000 h 6858000"/>
              <a:gd name="connsiteX4" fmla="*/ 0 w 5525136"/>
              <a:gd name="connsiteY4" fmla="*/ 6858000 h 6858000"/>
            </a:gdLst>
            <a:ahLst/>
            <a:cxnLst/>
            <a:rect l="l" t="t" r="r" b="b"/>
            <a:pathLst>
              <a:path w="5525136" h="6858000">
                <a:moveTo>
                  <a:pt x="2307120" y="0"/>
                </a:moveTo>
                <a:lnTo>
                  <a:pt x="5525136" y="0"/>
                </a:lnTo>
                <a:lnTo>
                  <a:pt x="5525136" y="3152578"/>
                </a:lnTo>
                <a:lnTo>
                  <a:pt x="4278584" y="6858000"/>
                </a:lnTo>
                <a:lnTo>
                  <a:pt x="0" y="6858000"/>
                </a:lnTo>
                <a:close/>
              </a:path>
            </a:pathLst>
          </a:custGeom>
          <a:noFill/>
          <a:ln cap="sq">
            <a:noFill/>
          </a:ln>
        </p:spPr>
      </p:pic>
      <p:sp>
        <p:nvSpPr>
          <p:cNvPr id="10" name="标题 1"/>
          <p:cNvSpPr txBox="1"/>
          <p:nvPr/>
        </p:nvSpPr>
        <p:spPr>
          <a:xfrm>
            <a:off x="6698055" y="-19038"/>
            <a:ext cx="1727252" cy="2558020"/>
          </a:xfrm>
          <a:custGeom>
            <a:avLst/>
            <a:gdLst>
              <a:gd name="connsiteX0" fmla="*/ 865210 w 1727252"/>
              <a:gd name="connsiteY0" fmla="*/ 0 h 2558020"/>
              <a:gd name="connsiteX1" fmla="*/ 1727252 w 1727252"/>
              <a:gd name="connsiteY1" fmla="*/ 0 h 2558020"/>
              <a:gd name="connsiteX2" fmla="*/ 862042 w 1727252"/>
              <a:gd name="connsiteY2" fmla="*/ 2558020 h 2558020"/>
              <a:gd name="connsiteX3" fmla="*/ 0 w 1727252"/>
              <a:gd name="connsiteY3" fmla="*/ 2558020 h 2558020"/>
            </a:gdLst>
            <a:ahLst/>
            <a:cxnLst/>
            <a:rect l="l" t="t" r="r" b="b"/>
            <a:pathLst>
              <a:path w="1727252" h="2558020">
                <a:moveTo>
                  <a:pt x="865210" y="0"/>
                </a:moveTo>
                <a:lnTo>
                  <a:pt x="1727252" y="0"/>
                </a:lnTo>
                <a:lnTo>
                  <a:pt x="862042" y="2558020"/>
                </a:lnTo>
                <a:lnTo>
                  <a:pt x="0" y="2558020"/>
                </a:lnTo>
                <a:close/>
              </a:path>
            </a:pathLst>
          </a:custGeom>
          <a:gradFill>
            <a:gsLst>
              <a:gs pos="0">
                <a:schemeClr val="accent1">
                  <a:lumMod val="60000"/>
                  <a:lumOff val="40000"/>
                </a:schemeClr>
              </a:gs>
              <a:gs pos="100000">
                <a:schemeClr val="accent1">
                  <a:lumMod val="30000"/>
                  <a:lumOff val="70000"/>
                  <a:alpha val="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flipH="1" flipV="1">
            <a:off x="10483206" y="3608036"/>
            <a:ext cx="1708794" cy="3249964"/>
          </a:xfrm>
          <a:custGeom>
            <a:avLst/>
            <a:gdLst>
              <a:gd name="connsiteX0" fmla="*/ 609544 w 1708794"/>
              <a:gd name="connsiteY0" fmla="*/ 3249964 h 3249964"/>
              <a:gd name="connsiteX1" fmla="*/ 0 w 1708794"/>
              <a:gd name="connsiteY1" fmla="*/ 3249964 h 3249964"/>
              <a:gd name="connsiteX2" fmla="*/ 0 w 1708794"/>
              <a:gd name="connsiteY2" fmla="*/ 2250883 h 3249964"/>
              <a:gd name="connsiteX3" fmla="*/ 761326 w 1708794"/>
              <a:gd name="connsiteY3" fmla="*/ 0 h 3249964"/>
              <a:gd name="connsiteX4" fmla="*/ 1708794 w 1708794"/>
              <a:gd name="connsiteY4" fmla="*/ 0 h 3249964"/>
            </a:gdLst>
            <a:ahLst/>
            <a:cxnLst/>
            <a:rect l="l" t="t" r="r" b="b"/>
            <a:pathLst>
              <a:path w="1708794" h="3249964">
                <a:moveTo>
                  <a:pt x="609544" y="3249964"/>
                </a:moveTo>
                <a:lnTo>
                  <a:pt x="0" y="3249964"/>
                </a:lnTo>
                <a:lnTo>
                  <a:pt x="0" y="2250883"/>
                </a:lnTo>
                <a:lnTo>
                  <a:pt x="761326" y="0"/>
                </a:lnTo>
                <a:lnTo>
                  <a:pt x="1708794" y="0"/>
                </a:lnTo>
                <a:close/>
              </a:path>
            </a:pathLst>
          </a:custGeom>
          <a:gradFill>
            <a:gsLst>
              <a:gs pos="0">
                <a:schemeClr val="accent1">
                  <a:lumMod val="60000"/>
                  <a:lumOff val="40000"/>
                </a:schemeClr>
              </a:gs>
              <a:gs pos="100000">
                <a:schemeClr val="accent1">
                  <a:lumMod val="30000"/>
                  <a:lumOff val="70000"/>
                  <a:alpha val="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flipH="1">
            <a:off x="396625" y="1586410"/>
            <a:ext cx="1062037" cy="320222"/>
          </a:xfrm>
          <a:custGeom>
            <a:avLst/>
            <a:gdLst>
              <a:gd name="connsiteX0" fmla="*/ 824083 w 1062037"/>
              <a:gd name="connsiteY0" fmla="*/ 0 h 432484"/>
              <a:gd name="connsiteX1" fmla="*/ 1062037 w 1062037"/>
              <a:gd name="connsiteY1" fmla="*/ 0 h 432484"/>
              <a:gd name="connsiteX2" fmla="*/ 866286 w 1062037"/>
              <a:gd name="connsiteY2" fmla="*/ 432484 h 432484"/>
              <a:gd name="connsiteX3" fmla="*/ 628332 w 1062037"/>
              <a:gd name="connsiteY3" fmla="*/ 432484 h 432484"/>
              <a:gd name="connsiteX4" fmla="*/ 509917 w 1062037"/>
              <a:gd name="connsiteY4" fmla="*/ 0 h 432484"/>
              <a:gd name="connsiteX5" fmla="*/ 747871 w 1062037"/>
              <a:gd name="connsiteY5" fmla="*/ 0 h 432484"/>
              <a:gd name="connsiteX6" fmla="*/ 552120 w 1062037"/>
              <a:gd name="connsiteY6" fmla="*/ 432484 h 432484"/>
              <a:gd name="connsiteX7" fmla="*/ 314166 w 1062037"/>
              <a:gd name="connsiteY7" fmla="*/ 432484 h 432484"/>
              <a:gd name="connsiteX8" fmla="*/ 195751 w 1062037"/>
              <a:gd name="connsiteY8" fmla="*/ 0 h 432484"/>
              <a:gd name="connsiteX9" fmla="*/ 433705 w 1062037"/>
              <a:gd name="connsiteY9" fmla="*/ 0 h 432484"/>
              <a:gd name="connsiteX10" fmla="*/ 237954 w 1062037"/>
              <a:gd name="connsiteY10" fmla="*/ 432484 h 432484"/>
              <a:gd name="connsiteX11" fmla="*/ 0 w 1062037"/>
              <a:gd name="connsiteY11" fmla="*/ 432484 h 432484"/>
            </a:gdLst>
            <a:ahLst/>
            <a:cxnLst/>
            <a:rect l="l" t="t" r="r" b="b"/>
            <a:pathLst>
              <a:path w="1062037" h="432484">
                <a:moveTo>
                  <a:pt x="824083" y="0"/>
                </a:moveTo>
                <a:lnTo>
                  <a:pt x="1062037" y="0"/>
                </a:lnTo>
                <a:lnTo>
                  <a:pt x="866286" y="432484"/>
                </a:lnTo>
                <a:lnTo>
                  <a:pt x="628332" y="432484"/>
                </a:lnTo>
                <a:close/>
                <a:moveTo>
                  <a:pt x="509917" y="0"/>
                </a:moveTo>
                <a:lnTo>
                  <a:pt x="747871" y="0"/>
                </a:lnTo>
                <a:lnTo>
                  <a:pt x="552120" y="432484"/>
                </a:lnTo>
                <a:lnTo>
                  <a:pt x="314166" y="432484"/>
                </a:lnTo>
                <a:close/>
                <a:moveTo>
                  <a:pt x="195751" y="0"/>
                </a:moveTo>
                <a:lnTo>
                  <a:pt x="433705" y="0"/>
                </a:lnTo>
                <a:lnTo>
                  <a:pt x="237954" y="432484"/>
                </a:lnTo>
                <a:lnTo>
                  <a:pt x="0" y="432484"/>
                </a:lnTo>
                <a:close/>
              </a:path>
            </a:pathLst>
          </a:custGeom>
          <a:gradFill>
            <a:gsLst>
              <a:gs pos="0">
                <a:schemeClr val="accent2"/>
              </a:gs>
              <a:gs pos="100000">
                <a:schemeClr val="accent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10800000" flipH="1">
            <a:off x="47745" y="6577248"/>
            <a:ext cx="834143" cy="255173"/>
          </a:xfrm>
          <a:custGeom>
            <a:avLst/>
            <a:gdLst>
              <a:gd name="connsiteX0" fmla="*/ 729851 w 834143"/>
              <a:gd name="connsiteY0" fmla="*/ 104292 h 255173"/>
              <a:gd name="connsiteX1" fmla="*/ 834143 w 834143"/>
              <a:gd name="connsiteY1" fmla="*/ 104292 h 255173"/>
              <a:gd name="connsiteX2" fmla="*/ 834143 w 834143"/>
              <a:gd name="connsiteY2" fmla="*/ 0 h 255173"/>
              <a:gd name="connsiteX3" fmla="*/ 729851 w 834143"/>
              <a:gd name="connsiteY3" fmla="*/ 0 h 255173"/>
              <a:gd name="connsiteX4" fmla="*/ 579930 w 834143"/>
              <a:gd name="connsiteY4" fmla="*/ 104292 h 255173"/>
              <a:gd name="connsiteX5" fmla="*/ 684222 w 834143"/>
              <a:gd name="connsiteY5" fmla="*/ 104292 h 255173"/>
              <a:gd name="connsiteX6" fmla="*/ 684222 w 834143"/>
              <a:gd name="connsiteY6" fmla="*/ 0 h 255173"/>
              <a:gd name="connsiteX7" fmla="*/ 579930 w 834143"/>
              <a:gd name="connsiteY7" fmla="*/ 0 h 255173"/>
              <a:gd name="connsiteX8" fmla="*/ 437950 w 834143"/>
              <a:gd name="connsiteY8" fmla="*/ 104292 h 255173"/>
              <a:gd name="connsiteX9" fmla="*/ 542242 w 834143"/>
              <a:gd name="connsiteY9" fmla="*/ 104292 h 255173"/>
              <a:gd name="connsiteX10" fmla="*/ 542242 w 834143"/>
              <a:gd name="connsiteY10" fmla="*/ 0 h 255173"/>
              <a:gd name="connsiteX11" fmla="*/ 437950 w 834143"/>
              <a:gd name="connsiteY11" fmla="*/ 0 h 255173"/>
              <a:gd name="connsiteX12" fmla="*/ 292099 w 834143"/>
              <a:gd name="connsiteY12" fmla="*/ 104292 h 255173"/>
              <a:gd name="connsiteX13" fmla="*/ 396391 w 834143"/>
              <a:gd name="connsiteY13" fmla="*/ 104292 h 255173"/>
              <a:gd name="connsiteX14" fmla="*/ 396391 w 834143"/>
              <a:gd name="connsiteY14" fmla="*/ 0 h 255173"/>
              <a:gd name="connsiteX15" fmla="*/ 292099 w 834143"/>
              <a:gd name="connsiteY15" fmla="*/ 0 h 255173"/>
              <a:gd name="connsiteX16" fmla="*/ 146050 w 834143"/>
              <a:gd name="connsiteY16" fmla="*/ 104292 h 255173"/>
              <a:gd name="connsiteX17" fmla="*/ 250342 w 834143"/>
              <a:gd name="connsiteY17" fmla="*/ 104292 h 255173"/>
              <a:gd name="connsiteX18" fmla="*/ 250342 w 834143"/>
              <a:gd name="connsiteY18" fmla="*/ 0 h 255173"/>
              <a:gd name="connsiteX19" fmla="*/ 146050 w 834143"/>
              <a:gd name="connsiteY19" fmla="*/ 0 h 255173"/>
              <a:gd name="connsiteX20" fmla="*/ 0 w 834143"/>
              <a:gd name="connsiteY20" fmla="*/ 104292 h 255173"/>
              <a:gd name="connsiteX21" fmla="*/ 104292 w 834143"/>
              <a:gd name="connsiteY21" fmla="*/ 104292 h 255173"/>
              <a:gd name="connsiteX22" fmla="*/ 104292 w 834143"/>
              <a:gd name="connsiteY22" fmla="*/ 0 h 255173"/>
              <a:gd name="connsiteX23" fmla="*/ 0 w 834143"/>
              <a:gd name="connsiteY23" fmla="*/ 0 h 255173"/>
              <a:gd name="connsiteX24" fmla="*/ 437950 w 834143"/>
              <a:gd name="connsiteY24" fmla="*/ 255173 h 255173"/>
              <a:gd name="connsiteX25" fmla="*/ 542242 w 834143"/>
              <a:gd name="connsiteY25" fmla="*/ 255173 h 255173"/>
              <a:gd name="connsiteX26" fmla="*/ 542242 w 834143"/>
              <a:gd name="connsiteY26" fmla="*/ 150881 h 255173"/>
              <a:gd name="connsiteX27" fmla="*/ 437950 w 834143"/>
              <a:gd name="connsiteY27" fmla="*/ 150881 h 255173"/>
              <a:gd name="connsiteX28" fmla="*/ 292099 w 834143"/>
              <a:gd name="connsiteY28" fmla="*/ 255173 h 255173"/>
              <a:gd name="connsiteX29" fmla="*/ 396391 w 834143"/>
              <a:gd name="connsiteY29" fmla="*/ 255173 h 255173"/>
              <a:gd name="connsiteX30" fmla="*/ 396391 w 834143"/>
              <a:gd name="connsiteY30" fmla="*/ 150881 h 255173"/>
              <a:gd name="connsiteX31" fmla="*/ 292099 w 834143"/>
              <a:gd name="connsiteY31" fmla="*/ 150881 h 255173"/>
              <a:gd name="connsiteX32" fmla="*/ 146050 w 834143"/>
              <a:gd name="connsiteY32" fmla="*/ 255173 h 255173"/>
              <a:gd name="connsiteX33" fmla="*/ 250342 w 834143"/>
              <a:gd name="connsiteY33" fmla="*/ 255173 h 255173"/>
              <a:gd name="connsiteX34" fmla="*/ 250342 w 834143"/>
              <a:gd name="connsiteY34" fmla="*/ 150881 h 255173"/>
              <a:gd name="connsiteX35" fmla="*/ 146050 w 834143"/>
              <a:gd name="connsiteY35" fmla="*/ 150881 h 255173"/>
              <a:gd name="connsiteX36" fmla="*/ 0 w 834143"/>
              <a:gd name="connsiteY36" fmla="*/ 255173 h 255173"/>
              <a:gd name="connsiteX37" fmla="*/ 104292 w 834143"/>
              <a:gd name="connsiteY37" fmla="*/ 255173 h 255173"/>
              <a:gd name="connsiteX38" fmla="*/ 104292 w 834143"/>
              <a:gd name="connsiteY38" fmla="*/ 150881 h 255173"/>
              <a:gd name="connsiteX39" fmla="*/ 0 w 834143"/>
              <a:gd name="connsiteY39" fmla="*/ 150881 h 255173"/>
            </a:gdLst>
            <a:ahLst/>
            <a:cxnLst/>
            <a:rect l="l" t="t" r="r" b="b"/>
            <a:pathLst>
              <a:path w="834143" h="255173">
                <a:moveTo>
                  <a:pt x="729851" y="104292"/>
                </a:moveTo>
                <a:lnTo>
                  <a:pt x="834143" y="104292"/>
                </a:lnTo>
                <a:lnTo>
                  <a:pt x="834143" y="0"/>
                </a:lnTo>
                <a:lnTo>
                  <a:pt x="729851" y="0"/>
                </a:lnTo>
                <a:close/>
                <a:moveTo>
                  <a:pt x="579930" y="104292"/>
                </a:moveTo>
                <a:lnTo>
                  <a:pt x="684222" y="104292"/>
                </a:lnTo>
                <a:lnTo>
                  <a:pt x="684222" y="0"/>
                </a:lnTo>
                <a:lnTo>
                  <a:pt x="579930" y="0"/>
                </a:lnTo>
                <a:close/>
                <a:moveTo>
                  <a:pt x="437950" y="104292"/>
                </a:moveTo>
                <a:lnTo>
                  <a:pt x="542242" y="104292"/>
                </a:lnTo>
                <a:lnTo>
                  <a:pt x="542242" y="0"/>
                </a:lnTo>
                <a:lnTo>
                  <a:pt x="437950" y="0"/>
                </a:lnTo>
                <a:close/>
                <a:moveTo>
                  <a:pt x="292099" y="104292"/>
                </a:moveTo>
                <a:lnTo>
                  <a:pt x="396391" y="104292"/>
                </a:lnTo>
                <a:lnTo>
                  <a:pt x="396391" y="0"/>
                </a:lnTo>
                <a:lnTo>
                  <a:pt x="292099" y="0"/>
                </a:lnTo>
                <a:close/>
                <a:moveTo>
                  <a:pt x="146050" y="104292"/>
                </a:moveTo>
                <a:lnTo>
                  <a:pt x="250342" y="104292"/>
                </a:lnTo>
                <a:lnTo>
                  <a:pt x="250342" y="0"/>
                </a:lnTo>
                <a:lnTo>
                  <a:pt x="146050" y="0"/>
                </a:lnTo>
                <a:close/>
                <a:moveTo>
                  <a:pt x="0" y="104292"/>
                </a:moveTo>
                <a:lnTo>
                  <a:pt x="104292" y="104292"/>
                </a:lnTo>
                <a:lnTo>
                  <a:pt x="104292" y="0"/>
                </a:lnTo>
                <a:lnTo>
                  <a:pt x="0" y="0"/>
                </a:lnTo>
                <a:close/>
                <a:moveTo>
                  <a:pt x="437950" y="255173"/>
                </a:moveTo>
                <a:lnTo>
                  <a:pt x="542242" y="255173"/>
                </a:lnTo>
                <a:lnTo>
                  <a:pt x="542242" y="150881"/>
                </a:lnTo>
                <a:lnTo>
                  <a:pt x="437950" y="150881"/>
                </a:lnTo>
                <a:close/>
                <a:moveTo>
                  <a:pt x="292099" y="255173"/>
                </a:moveTo>
                <a:lnTo>
                  <a:pt x="396391" y="255173"/>
                </a:lnTo>
                <a:lnTo>
                  <a:pt x="396391" y="150881"/>
                </a:lnTo>
                <a:lnTo>
                  <a:pt x="292099" y="150881"/>
                </a:lnTo>
                <a:close/>
                <a:moveTo>
                  <a:pt x="146050" y="255173"/>
                </a:moveTo>
                <a:lnTo>
                  <a:pt x="250342" y="255173"/>
                </a:lnTo>
                <a:lnTo>
                  <a:pt x="250342" y="150881"/>
                </a:lnTo>
                <a:lnTo>
                  <a:pt x="146050" y="150881"/>
                </a:lnTo>
                <a:close/>
                <a:moveTo>
                  <a:pt x="0" y="255173"/>
                </a:moveTo>
                <a:lnTo>
                  <a:pt x="104292" y="255173"/>
                </a:lnTo>
                <a:lnTo>
                  <a:pt x="104292" y="150881"/>
                </a:lnTo>
                <a:lnTo>
                  <a:pt x="0" y="150881"/>
                </a:lnTo>
                <a:close/>
              </a:path>
            </a:pathLst>
          </a:custGeom>
          <a:gradFill>
            <a:gsLst>
              <a:gs pos="0">
                <a:schemeClr val="accent2">
                  <a:alpha val="50000"/>
                </a:schemeClr>
              </a:gs>
              <a:gs pos="100000">
                <a:schemeClr val="accent1">
                  <a:alpha val="50000"/>
                </a:schemeClr>
              </a:gs>
            </a:gsLst>
            <a:lin ang="189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5400000">
            <a:off x="11545742" y="393184"/>
            <a:ext cx="834143" cy="255173"/>
          </a:xfrm>
          <a:custGeom>
            <a:avLst/>
            <a:gdLst>
              <a:gd name="connsiteX0" fmla="*/ 729851 w 834143"/>
              <a:gd name="connsiteY0" fmla="*/ 104292 h 255173"/>
              <a:gd name="connsiteX1" fmla="*/ 729851 w 834143"/>
              <a:gd name="connsiteY1" fmla="*/ 0 h 255173"/>
              <a:gd name="connsiteX2" fmla="*/ 834143 w 834143"/>
              <a:gd name="connsiteY2" fmla="*/ 0 h 255173"/>
              <a:gd name="connsiteX3" fmla="*/ 834143 w 834143"/>
              <a:gd name="connsiteY3" fmla="*/ 104292 h 255173"/>
              <a:gd name="connsiteX4" fmla="*/ 579930 w 834143"/>
              <a:gd name="connsiteY4" fmla="*/ 104292 h 255173"/>
              <a:gd name="connsiteX5" fmla="*/ 579930 w 834143"/>
              <a:gd name="connsiteY5" fmla="*/ 0 h 255173"/>
              <a:gd name="connsiteX6" fmla="*/ 684222 w 834143"/>
              <a:gd name="connsiteY6" fmla="*/ 0 h 255173"/>
              <a:gd name="connsiteX7" fmla="*/ 684222 w 834143"/>
              <a:gd name="connsiteY7" fmla="*/ 104292 h 255173"/>
              <a:gd name="connsiteX8" fmla="*/ 437950 w 834143"/>
              <a:gd name="connsiteY8" fmla="*/ 104292 h 255173"/>
              <a:gd name="connsiteX9" fmla="*/ 437950 w 834143"/>
              <a:gd name="connsiteY9" fmla="*/ 0 h 255173"/>
              <a:gd name="connsiteX10" fmla="*/ 542242 w 834143"/>
              <a:gd name="connsiteY10" fmla="*/ 0 h 255173"/>
              <a:gd name="connsiteX11" fmla="*/ 542242 w 834143"/>
              <a:gd name="connsiteY11" fmla="*/ 104292 h 255173"/>
              <a:gd name="connsiteX12" fmla="*/ 437950 w 834143"/>
              <a:gd name="connsiteY12" fmla="*/ 255173 h 255173"/>
              <a:gd name="connsiteX13" fmla="*/ 437950 w 834143"/>
              <a:gd name="connsiteY13" fmla="*/ 150881 h 255173"/>
              <a:gd name="connsiteX14" fmla="*/ 542242 w 834143"/>
              <a:gd name="connsiteY14" fmla="*/ 150881 h 255173"/>
              <a:gd name="connsiteX15" fmla="*/ 542242 w 834143"/>
              <a:gd name="connsiteY15" fmla="*/ 255173 h 255173"/>
              <a:gd name="connsiteX16" fmla="*/ 292099 w 834143"/>
              <a:gd name="connsiteY16" fmla="*/ 104292 h 255173"/>
              <a:gd name="connsiteX17" fmla="*/ 292099 w 834143"/>
              <a:gd name="connsiteY17" fmla="*/ 0 h 255173"/>
              <a:gd name="connsiteX18" fmla="*/ 396391 w 834143"/>
              <a:gd name="connsiteY18" fmla="*/ 0 h 255173"/>
              <a:gd name="connsiteX19" fmla="*/ 396391 w 834143"/>
              <a:gd name="connsiteY19" fmla="*/ 104292 h 255173"/>
              <a:gd name="connsiteX20" fmla="*/ 292099 w 834143"/>
              <a:gd name="connsiteY20" fmla="*/ 255173 h 255173"/>
              <a:gd name="connsiteX21" fmla="*/ 292099 w 834143"/>
              <a:gd name="connsiteY21" fmla="*/ 150881 h 255173"/>
              <a:gd name="connsiteX22" fmla="*/ 396391 w 834143"/>
              <a:gd name="connsiteY22" fmla="*/ 150881 h 255173"/>
              <a:gd name="connsiteX23" fmla="*/ 396391 w 834143"/>
              <a:gd name="connsiteY23" fmla="*/ 255173 h 255173"/>
              <a:gd name="connsiteX24" fmla="*/ 146050 w 834143"/>
              <a:gd name="connsiteY24" fmla="*/ 255173 h 255173"/>
              <a:gd name="connsiteX25" fmla="*/ 146050 w 834143"/>
              <a:gd name="connsiteY25" fmla="*/ 150881 h 255173"/>
              <a:gd name="connsiteX26" fmla="*/ 250342 w 834143"/>
              <a:gd name="connsiteY26" fmla="*/ 150881 h 255173"/>
              <a:gd name="connsiteX27" fmla="*/ 250342 w 834143"/>
              <a:gd name="connsiteY27" fmla="*/ 255173 h 255173"/>
              <a:gd name="connsiteX28" fmla="*/ 146050 w 834143"/>
              <a:gd name="connsiteY28" fmla="*/ 104292 h 255173"/>
              <a:gd name="connsiteX29" fmla="*/ 146050 w 834143"/>
              <a:gd name="connsiteY29" fmla="*/ 0 h 255173"/>
              <a:gd name="connsiteX30" fmla="*/ 250342 w 834143"/>
              <a:gd name="connsiteY30" fmla="*/ 0 h 255173"/>
              <a:gd name="connsiteX31" fmla="*/ 250342 w 834143"/>
              <a:gd name="connsiteY31" fmla="*/ 104292 h 255173"/>
              <a:gd name="connsiteX32" fmla="*/ 0 w 834143"/>
              <a:gd name="connsiteY32" fmla="*/ 255173 h 255173"/>
              <a:gd name="connsiteX33" fmla="*/ 0 w 834143"/>
              <a:gd name="connsiteY33" fmla="*/ 150881 h 255173"/>
              <a:gd name="connsiteX34" fmla="*/ 104292 w 834143"/>
              <a:gd name="connsiteY34" fmla="*/ 150881 h 255173"/>
              <a:gd name="connsiteX35" fmla="*/ 104292 w 834143"/>
              <a:gd name="connsiteY35" fmla="*/ 255173 h 255173"/>
              <a:gd name="connsiteX36" fmla="*/ 0 w 834143"/>
              <a:gd name="connsiteY36" fmla="*/ 104292 h 255173"/>
              <a:gd name="connsiteX37" fmla="*/ 0 w 834143"/>
              <a:gd name="connsiteY37" fmla="*/ 0 h 255173"/>
              <a:gd name="connsiteX38" fmla="*/ 104292 w 834143"/>
              <a:gd name="connsiteY38" fmla="*/ 0 h 255173"/>
              <a:gd name="connsiteX39" fmla="*/ 104292 w 834143"/>
              <a:gd name="connsiteY39" fmla="*/ 104292 h 255173"/>
            </a:gdLst>
            <a:ahLst/>
            <a:cxnLst/>
            <a:rect l="l" t="t" r="r" b="b"/>
            <a:pathLst>
              <a:path w="834143" h="255173">
                <a:moveTo>
                  <a:pt x="729851" y="104292"/>
                </a:moveTo>
                <a:lnTo>
                  <a:pt x="729851" y="0"/>
                </a:lnTo>
                <a:lnTo>
                  <a:pt x="834143" y="0"/>
                </a:lnTo>
                <a:lnTo>
                  <a:pt x="834143" y="104292"/>
                </a:lnTo>
                <a:close/>
                <a:moveTo>
                  <a:pt x="579930" y="104292"/>
                </a:moveTo>
                <a:lnTo>
                  <a:pt x="579930" y="0"/>
                </a:lnTo>
                <a:lnTo>
                  <a:pt x="684222" y="0"/>
                </a:lnTo>
                <a:lnTo>
                  <a:pt x="684222" y="104292"/>
                </a:lnTo>
                <a:close/>
                <a:moveTo>
                  <a:pt x="437950" y="104292"/>
                </a:moveTo>
                <a:lnTo>
                  <a:pt x="437950" y="0"/>
                </a:lnTo>
                <a:lnTo>
                  <a:pt x="542242" y="0"/>
                </a:lnTo>
                <a:lnTo>
                  <a:pt x="542242" y="104292"/>
                </a:lnTo>
                <a:close/>
                <a:moveTo>
                  <a:pt x="437950" y="255173"/>
                </a:moveTo>
                <a:lnTo>
                  <a:pt x="437950" y="150881"/>
                </a:lnTo>
                <a:lnTo>
                  <a:pt x="542242" y="150881"/>
                </a:lnTo>
                <a:lnTo>
                  <a:pt x="542242" y="255173"/>
                </a:lnTo>
                <a:close/>
                <a:moveTo>
                  <a:pt x="292099" y="104292"/>
                </a:moveTo>
                <a:lnTo>
                  <a:pt x="292099" y="0"/>
                </a:lnTo>
                <a:lnTo>
                  <a:pt x="396391" y="0"/>
                </a:lnTo>
                <a:lnTo>
                  <a:pt x="396391" y="104292"/>
                </a:lnTo>
                <a:close/>
                <a:moveTo>
                  <a:pt x="292099" y="255173"/>
                </a:moveTo>
                <a:lnTo>
                  <a:pt x="292099" y="150881"/>
                </a:lnTo>
                <a:lnTo>
                  <a:pt x="396391" y="150881"/>
                </a:lnTo>
                <a:lnTo>
                  <a:pt x="396391" y="255173"/>
                </a:lnTo>
                <a:close/>
                <a:moveTo>
                  <a:pt x="146050" y="255173"/>
                </a:moveTo>
                <a:lnTo>
                  <a:pt x="146050" y="150881"/>
                </a:lnTo>
                <a:lnTo>
                  <a:pt x="250342" y="150881"/>
                </a:lnTo>
                <a:lnTo>
                  <a:pt x="250342" y="255173"/>
                </a:lnTo>
                <a:close/>
                <a:moveTo>
                  <a:pt x="146050" y="104292"/>
                </a:moveTo>
                <a:lnTo>
                  <a:pt x="146050" y="0"/>
                </a:lnTo>
                <a:lnTo>
                  <a:pt x="250342" y="0"/>
                </a:lnTo>
                <a:lnTo>
                  <a:pt x="250342" y="104292"/>
                </a:lnTo>
                <a:close/>
                <a:moveTo>
                  <a:pt x="0" y="255173"/>
                </a:moveTo>
                <a:lnTo>
                  <a:pt x="0" y="150881"/>
                </a:lnTo>
                <a:lnTo>
                  <a:pt x="104292" y="150881"/>
                </a:lnTo>
                <a:lnTo>
                  <a:pt x="104292" y="255173"/>
                </a:lnTo>
                <a:close/>
                <a:moveTo>
                  <a:pt x="0" y="104292"/>
                </a:moveTo>
                <a:lnTo>
                  <a:pt x="0" y="0"/>
                </a:lnTo>
                <a:lnTo>
                  <a:pt x="104292" y="0"/>
                </a:lnTo>
                <a:lnTo>
                  <a:pt x="104292" y="104292"/>
                </a:lnTo>
                <a:close/>
              </a:path>
            </a:pathLst>
          </a:custGeom>
          <a:gradFill>
            <a:gsLst>
              <a:gs pos="0">
                <a:schemeClr val="accent2">
                  <a:alpha val="40000"/>
                </a:schemeClr>
              </a:gs>
              <a:gs pos="100000">
                <a:schemeClr val="accent1">
                  <a:alpha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a:off x="507840" y="3177592"/>
            <a:ext cx="5050804" cy="1161302"/>
          </a:xfrm>
          <a:prstGeom prst="rect">
            <a:avLst/>
          </a:prstGeom>
          <a:noFill/>
          <a:ln cap="sq">
            <a:noFill/>
          </a:ln>
        </p:spPr>
        <p:txBody>
          <a:bodyPr vert="horz" wrap="square" lIns="0" tIns="0" rIns="0" bIns="0" rtlCol="0" anchor="ctr"/>
          <a:lstStyle/>
          <a:p>
            <a:pPr algn="l">
              <a:lnSpc>
                <a:spcPct val="130000"/>
              </a:lnSpc>
            </a:pPr>
            <a:r>
              <a:rPr kumimoji="1" lang="zh-CN" altLang="en-US" sz="4800">
                <a:ln w="12700">
                  <a:noFill/>
                </a:ln>
                <a:solidFill>
                  <a:srgbClr val="0070C0">
                    <a:alpha val="100000"/>
                  </a:srgbClr>
                </a:solidFill>
                <a:latin typeface="微软雅黑" panose="020B0503020204020204" pitchFamily="34" charset="-122"/>
                <a:ea typeface="微软雅黑" panose="020B0503020204020204" pitchFamily="34" charset="-122"/>
                <a:cs typeface="Source Han Sans CN Bold"/>
              </a:rPr>
              <a:t>电化学</a:t>
            </a:r>
            <a:r>
              <a:rPr kumimoji="1" lang="en-US" altLang="zh-CN" sz="4800">
                <a:ln w="12700">
                  <a:noFill/>
                </a:ln>
                <a:solidFill>
                  <a:srgbClr val="0070C0">
                    <a:alpha val="100000"/>
                  </a:srgbClr>
                </a:solidFill>
                <a:latin typeface="微软雅黑" panose="020B0503020204020204" pitchFamily="34" charset="-122"/>
                <a:ea typeface="微软雅黑" panose="020B0503020204020204" pitchFamily="34" charset="-122"/>
                <a:cs typeface="Source Han Sans CN Bold"/>
              </a:rPr>
              <a:t>定制化案例</a:t>
            </a:r>
            <a:endParaRPr kumimoji="1" lang="zh-CN" altLang="en-US">
              <a:latin typeface="微软雅黑" panose="020B0503020204020204" pitchFamily="34" charset="-122"/>
              <a:ea typeface="微软雅黑" panose="020B0503020204020204" pitchFamily="34" charset="-122"/>
            </a:endParaRPr>
          </a:p>
        </p:txBody>
      </p:sp>
      <p:sp>
        <p:nvSpPr>
          <p:cNvPr id="18" name="标题 1"/>
          <p:cNvSpPr txBox="1"/>
          <p:nvPr/>
        </p:nvSpPr>
        <p:spPr>
          <a:xfrm>
            <a:off x="413701" y="4827752"/>
            <a:ext cx="4636274" cy="473703"/>
          </a:xfrm>
          <a:prstGeom prst="roundRect">
            <a:avLst>
              <a:gd name="adj" fmla="val 0"/>
            </a:avLst>
          </a:prstGeom>
          <a:gradFill>
            <a:gsLst>
              <a:gs pos="0">
                <a:schemeClr val="accent1"/>
              </a:gs>
              <a:gs pos="100000">
                <a:schemeClr val="accent2"/>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a:off x="588355" y="4878305"/>
            <a:ext cx="371475" cy="371475"/>
          </a:xfrm>
          <a:prstGeom prst="ellipse">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a:off x="678769" y="4960784"/>
            <a:ext cx="190648" cy="206518"/>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ahLst/>
            <a:cxn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5" name="标题 1"/>
          <p:cNvSpPr txBox="1"/>
          <p:nvPr/>
        </p:nvSpPr>
        <p:spPr>
          <a:xfrm flipV="1">
            <a:off x="4698494" y="831495"/>
            <a:ext cx="1501908" cy="1018558"/>
          </a:xfrm>
          <a:custGeom>
            <a:avLst/>
            <a:gdLst>
              <a:gd name="connsiteX0" fmla="*/ 0 w 1501908"/>
              <a:gd name="connsiteY0" fmla="*/ 1018558 h 1018558"/>
              <a:gd name="connsiteX1" fmla="*/ 1501908 w 1501908"/>
              <a:gd name="connsiteY1" fmla="*/ 1018558 h 1018558"/>
              <a:gd name="connsiteX2" fmla="*/ 1501908 w 1501908"/>
              <a:gd name="connsiteY2" fmla="*/ 171243 h 1018558"/>
              <a:gd name="connsiteX3" fmla="*/ 464098 w 1501908"/>
              <a:gd name="connsiteY3" fmla="*/ 171243 h 1018558"/>
              <a:gd name="connsiteX4" fmla="*/ 364777 w 1501908"/>
              <a:gd name="connsiteY4" fmla="*/ 0 h 1018558"/>
              <a:gd name="connsiteX5" fmla="*/ 265456 w 1501908"/>
              <a:gd name="connsiteY5" fmla="*/ 171243 h 1018558"/>
              <a:gd name="connsiteX6" fmla="*/ 0 w 1501908"/>
              <a:gd name="connsiteY6" fmla="*/ 171243 h 1018558"/>
            </a:gdLst>
            <a:ahLst/>
            <a:cxnLst/>
            <a:rect l="l" t="t" r="r" b="b"/>
            <a:pathLst>
              <a:path w="1501908" h="1018558">
                <a:moveTo>
                  <a:pt x="0" y="1018558"/>
                </a:moveTo>
                <a:lnTo>
                  <a:pt x="1501908" y="1018558"/>
                </a:lnTo>
                <a:lnTo>
                  <a:pt x="1501908" y="171243"/>
                </a:lnTo>
                <a:lnTo>
                  <a:pt x="464098" y="171243"/>
                </a:lnTo>
                <a:lnTo>
                  <a:pt x="364777" y="0"/>
                </a:lnTo>
                <a:lnTo>
                  <a:pt x="265456" y="171243"/>
                </a:lnTo>
                <a:lnTo>
                  <a:pt x="0" y="171243"/>
                </a:lnTo>
                <a:close/>
              </a:path>
            </a:pathLst>
          </a:custGeom>
          <a:gradFill>
            <a:gsLst>
              <a:gs pos="0">
                <a:schemeClr val="accent2"/>
              </a:gs>
              <a:gs pos="100000">
                <a:schemeClr val="accent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6" name="标题 1"/>
          <p:cNvSpPr txBox="1"/>
          <p:nvPr/>
        </p:nvSpPr>
        <p:spPr>
          <a:xfrm>
            <a:off x="4841140" y="964145"/>
            <a:ext cx="1435008" cy="707886"/>
          </a:xfrm>
          <a:prstGeom prst="rect">
            <a:avLst/>
          </a:prstGeom>
          <a:noFill/>
          <a:ln cap="sq">
            <a:noFill/>
          </a:ln>
        </p:spPr>
        <p:txBody>
          <a:bodyPr vert="horz" wrap="square" lIns="91440" tIns="45720" rIns="91440" bIns="45720" rtlCol="0" anchor="t"/>
          <a:lstStyle/>
          <a:p>
            <a:pPr algn="l">
              <a:lnSpc>
                <a:spcPct val="110000"/>
              </a:lnSpc>
            </a:pPr>
            <a:r>
              <a:rPr kumimoji="1" lang="en-US" altLang="zh-CN" sz="3200">
                <a:ln w="12700">
                  <a:noFill/>
                </a:ln>
                <a:solidFill>
                  <a:srgbClr val="FFFFFF">
                    <a:alpha val="100000"/>
                  </a:srgbClr>
                </a:solidFill>
                <a:latin typeface="Microsoft YaHei Light" panose="020B0502040204020203" pitchFamily="34" charset="-122"/>
                <a:ea typeface="Microsoft YaHei Light" panose="020B0502040204020203" pitchFamily="34" charset="-122"/>
                <a:cs typeface="Source Han Sans CN Bold"/>
              </a:rPr>
              <a:t>2024</a:t>
            </a:r>
            <a:endParaRPr kumimoji="1" lang="zh-CN" altLang="en-US" sz="2400">
              <a:latin typeface="Microsoft YaHei Light" panose="020B0502040204020203" pitchFamily="34" charset="-122"/>
              <a:ea typeface="Microsoft YaHei Light" panose="020B0502040204020203" pitchFamily="34" charset="-122"/>
            </a:endParaRPr>
          </a:p>
        </p:txBody>
      </p:sp>
      <p:sp>
        <p:nvSpPr>
          <p:cNvPr id="27" name="标题 1"/>
          <p:cNvSpPr txBox="1"/>
          <p:nvPr/>
        </p:nvSpPr>
        <p:spPr>
          <a:xfrm>
            <a:off x="5230281" y="4580674"/>
            <a:ext cx="1154797" cy="1161302"/>
          </a:xfrm>
          <a:custGeom>
            <a:avLst/>
            <a:gdLst>
              <a:gd name="connsiteX0" fmla="*/ 865210 w 1727252"/>
              <a:gd name="connsiteY0" fmla="*/ 0 h 2558020"/>
              <a:gd name="connsiteX1" fmla="*/ 1727252 w 1727252"/>
              <a:gd name="connsiteY1" fmla="*/ 0 h 2558020"/>
              <a:gd name="connsiteX2" fmla="*/ 862042 w 1727252"/>
              <a:gd name="connsiteY2" fmla="*/ 2558020 h 2558020"/>
              <a:gd name="connsiteX3" fmla="*/ 0 w 1727252"/>
              <a:gd name="connsiteY3" fmla="*/ 2558020 h 2558020"/>
            </a:gdLst>
            <a:ahLst/>
            <a:cxnLst/>
            <a:rect l="l" t="t" r="r" b="b"/>
            <a:pathLst>
              <a:path w="1727252" h="2558020">
                <a:moveTo>
                  <a:pt x="865210" y="0"/>
                </a:moveTo>
                <a:lnTo>
                  <a:pt x="1727252" y="0"/>
                </a:lnTo>
                <a:lnTo>
                  <a:pt x="862042" y="2558020"/>
                </a:lnTo>
                <a:lnTo>
                  <a:pt x="0" y="2558020"/>
                </a:lnTo>
                <a:close/>
              </a:path>
            </a:pathLst>
          </a:custGeom>
          <a:gradFill>
            <a:gsLst>
              <a:gs pos="0">
                <a:schemeClr val="accent2"/>
              </a:gs>
              <a:gs pos="100000">
                <a:schemeClr val="accent1">
                  <a:alpha val="0"/>
                </a:schemeClr>
              </a:gs>
            </a:gsLst>
            <a:lin ang="17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30" name="图片 29" descr="形状&#10;&#10;描述已自动生成">
            <a:extLst>
              <a:ext uri="{FF2B5EF4-FFF2-40B4-BE49-F238E27FC236}">
                <a16:creationId xmlns:a16="http://schemas.microsoft.com/office/drawing/2014/main" id="{C761C85D-8408-1E20-A42C-EE7DCD604D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4004" y="2089215"/>
            <a:ext cx="2086390" cy="1456718"/>
          </a:xfrm>
          <a:prstGeom prst="rect">
            <a:avLst/>
          </a:prstGeom>
        </p:spPr>
      </p:pic>
      <p:sp>
        <p:nvSpPr>
          <p:cNvPr id="31" name="文本框 30">
            <a:extLst>
              <a:ext uri="{FF2B5EF4-FFF2-40B4-BE49-F238E27FC236}">
                <a16:creationId xmlns:a16="http://schemas.microsoft.com/office/drawing/2014/main" id="{4C632F79-810F-FDC3-03DE-7BB6FC8C3A21}"/>
              </a:ext>
            </a:extLst>
          </p:cNvPr>
          <p:cNvSpPr txBox="1"/>
          <p:nvPr/>
        </p:nvSpPr>
        <p:spPr>
          <a:xfrm>
            <a:off x="1111155" y="4862394"/>
            <a:ext cx="3376332" cy="369332"/>
          </a:xfrm>
          <a:prstGeom prst="rect">
            <a:avLst/>
          </a:prstGeom>
          <a:noFill/>
        </p:spPr>
        <p:txBody>
          <a:bodyPr wrap="square" rtlCol="0">
            <a:spAutoFit/>
          </a:bodyPr>
          <a:lstStyle/>
          <a:p>
            <a:r>
              <a:rPr lang="en-US" altLang="zh-CN">
                <a:solidFill>
                  <a:schemeClr val="bg1"/>
                </a:solidFill>
                <a:latin typeface="仿宋" panose="02010609060101010101" pitchFamily="49" charset="-122"/>
                <a:ea typeface="仿宋" panose="02010609060101010101" pitchFamily="49" charset="-122"/>
              </a:rPr>
              <a:t>TEL:18896551311</a:t>
            </a:r>
            <a:endParaRPr lang="zh-CN" altLang="en-US">
              <a:solidFill>
                <a:schemeClr val="bg1"/>
              </a:solidFill>
              <a:latin typeface="仿宋" panose="02010609060101010101" pitchFamily="49" charset="-122"/>
              <a:ea typeface="仿宋" panose="02010609060101010101" pitchFamily="49" charset="-122"/>
            </a:endParaRPr>
          </a:p>
        </p:txBody>
      </p:sp>
      <p:sp>
        <p:nvSpPr>
          <p:cNvPr id="32" name="文本框 31">
            <a:extLst>
              <a:ext uri="{FF2B5EF4-FFF2-40B4-BE49-F238E27FC236}">
                <a16:creationId xmlns:a16="http://schemas.microsoft.com/office/drawing/2014/main" id="{9844A181-93AE-40DB-819A-C46C8B9EAEB3}"/>
              </a:ext>
            </a:extLst>
          </p:cNvPr>
          <p:cNvSpPr txBox="1"/>
          <p:nvPr/>
        </p:nvSpPr>
        <p:spPr>
          <a:xfrm>
            <a:off x="532996" y="291511"/>
            <a:ext cx="3858372" cy="646331"/>
          </a:xfrm>
          <a:prstGeom prst="rect">
            <a:avLst/>
          </a:prstGeom>
          <a:noFill/>
        </p:spPr>
        <p:txBody>
          <a:bodyPr wrap="square" rtlCol="0">
            <a:spAutoFit/>
          </a:bodyPr>
          <a:lstStyle/>
          <a:p>
            <a:r>
              <a:rPr lang="zh-CN" altLang="en-US">
                <a:solidFill>
                  <a:schemeClr val="bg1"/>
                </a:solidFill>
                <a:latin typeface="仿宋" panose="02010609060101010101" pitchFamily="49" charset="-122"/>
                <a:ea typeface="仿宋" panose="02010609060101010101" pitchFamily="49" charset="-122"/>
              </a:rPr>
              <a:t>    无锡新戈诺科技有线公司</a:t>
            </a:r>
            <a:endParaRPr lang="en-US" altLang="zh-CN">
              <a:solidFill>
                <a:schemeClr val="bg1"/>
              </a:solidFill>
              <a:latin typeface="仿宋" panose="02010609060101010101" pitchFamily="49" charset="-122"/>
              <a:ea typeface="仿宋" panose="02010609060101010101" pitchFamily="49" charset="-122"/>
            </a:endParaRPr>
          </a:p>
          <a:p>
            <a:r>
              <a:rPr lang="en-US" altLang="zh-CN" sz="1800" b="0" i="0" u="none" strike="noStrike" baseline="0">
                <a:solidFill>
                  <a:schemeClr val="bg1"/>
                </a:solidFill>
                <a:latin typeface="仿宋" panose="02010609060101010101" pitchFamily="49" charset="-122"/>
                <a:ea typeface="仿宋" panose="02010609060101010101" pitchFamily="49" charset="-122"/>
              </a:rPr>
              <a:t>Wuxi Signal Technology Co., Ltd.</a:t>
            </a:r>
            <a:endParaRPr lang="zh-CN" altLang="en-US">
              <a:solidFill>
                <a:schemeClr val="bg1"/>
              </a:solidFill>
              <a:latin typeface="仿宋" panose="02010609060101010101" pitchFamily="49" charset="-122"/>
              <a:ea typeface="仿宋"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0" y="-36786"/>
            <a:ext cx="12192000" cy="6894786"/>
          </a:xfrm>
          <a:prstGeom prst="rect">
            <a:avLst/>
          </a:prstGeom>
          <a:gradFill>
            <a:gsLst>
              <a:gs pos="0">
                <a:schemeClr val="accent1">
                  <a:lumMod val="20000"/>
                  <a:lumOff val="80000"/>
                  <a:alpha val="34000"/>
                </a:schemeClr>
              </a:gs>
              <a:gs pos="89000">
                <a:schemeClr val="bg1">
                  <a:alpha val="6300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11274425" y="5922538"/>
            <a:ext cx="711153" cy="711150"/>
          </a:xfrm>
          <a:prstGeom prst="ellipse">
            <a:avLst/>
          </a:prstGeom>
          <a:noFill/>
          <a:ln w="190500" cap="rnd">
            <a:solidFill>
              <a:schemeClr val="accent2"/>
            </a:solidFill>
            <a:round/>
            <a:headEnd/>
            <a:tailEnd/>
          </a:ln>
          <a:effectLst>
            <a:outerShdw blurRad="254000" dist="127000" algn="ctr" rotWithShape="0">
              <a:schemeClr val="accent2">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a:off x="438153" y="454500"/>
            <a:ext cx="6685308" cy="510950"/>
          </a:xfrm>
          <a:prstGeom prst="parallelogram">
            <a:avLst>
              <a:gd name="adj" fmla="val 42948"/>
            </a:avLst>
          </a:prstGeom>
          <a:gradFill>
            <a:gsLst>
              <a:gs pos="0">
                <a:schemeClr val="accent1">
                  <a:lumMod val="20000"/>
                  <a:lumOff val="80000"/>
                </a:schemeClr>
              </a:gs>
              <a:gs pos="89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a:off x="773150" y="475975"/>
            <a:ext cx="10745750" cy="468000"/>
          </a:xfrm>
          <a:prstGeom prst="rect">
            <a:avLst/>
          </a:prstGeom>
          <a:noFill/>
          <a:ln>
            <a:noFill/>
          </a:ln>
        </p:spPr>
        <p:txBody>
          <a:bodyPr vert="horz" wrap="square" lIns="0" tIns="0" rIns="0" bIns="0" rtlCol="0" anchor="ctr"/>
          <a:lstStyle/>
          <a:p>
            <a:pPr algn="l">
              <a:lnSpc>
                <a:spcPct val="110000"/>
              </a:lnSpc>
            </a:pPr>
            <a:r>
              <a:rPr kumimoji="1" lang="zh-CN" altLang="en-US" sz="2800">
                <a:ln w="12700">
                  <a:noFill/>
                </a:ln>
                <a:solidFill>
                  <a:srgbClr val="262626">
                    <a:alpha val="100000"/>
                  </a:srgbClr>
                </a:solidFill>
                <a:latin typeface="Microsoft YaHei Light" panose="020B0502040204020203" pitchFamily="34" charset="-122"/>
                <a:ea typeface="Microsoft YaHei Light" panose="020B0502040204020203" pitchFamily="34" charset="-122"/>
              </a:rPr>
              <a:t>硬件设计：案例</a:t>
            </a:r>
            <a:endParaRPr kumimoji="1" lang="zh-CN" altLang="en-US">
              <a:latin typeface="Microsoft YaHei Light" panose="020B0502040204020203" pitchFamily="34" charset="-122"/>
              <a:ea typeface="Microsoft YaHei Light" panose="020B0502040204020203" pitchFamily="34" charset="-122"/>
            </a:endParaRPr>
          </a:p>
        </p:txBody>
      </p:sp>
      <p:sp>
        <p:nvSpPr>
          <p:cNvPr id="21" name="标题 1"/>
          <p:cNvSpPr txBox="1"/>
          <p:nvPr/>
        </p:nvSpPr>
        <p:spPr>
          <a:xfrm>
            <a:off x="169743" y="-1"/>
            <a:ext cx="603407" cy="965451"/>
          </a:xfrm>
          <a:prstGeom prst="parallelogram">
            <a:avLst>
              <a:gd name="adj" fmla="val 73502"/>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文本框 22">
            <a:extLst>
              <a:ext uri="{FF2B5EF4-FFF2-40B4-BE49-F238E27FC236}">
                <a16:creationId xmlns:a16="http://schemas.microsoft.com/office/drawing/2014/main" id="{AE34A0DF-8161-BF96-15E8-79402335A503}"/>
              </a:ext>
            </a:extLst>
          </p:cNvPr>
          <p:cNvSpPr txBox="1"/>
          <p:nvPr/>
        </p:nvSpPr>
        <p:spPr>
          <a:xfrm>
            <a:off x="917575" y="1004399"/>
            <a:ext cx="10356850" cy="800219"/>
          </a:xfrm>
          <a:prstGeom prst="rect">
            <a:avLst/>
          </a:prstGeom>
          <a:noFill/>
        </p:spPr>
        <p:txBody>
          <a:bodyPr wrap="square" rtlCol="0">
            <a:spAutoFit/>
          </a:bodyPr>
          <a:lstStyle/>
          <a:p>
            <a:r>
              <a:rPr lang="en-US" altLang="zh-CN">
                <a:solidFill>
                  <a:srgbClr val="060607"/>
                </a:solidFill>
                <a:latin typeface="-apple-system"/>
              </a:rPr>
              <a:t>         </a:t>
            </a:r>
            <a:r>
              <a:rPr lang="zh-CN" altLang="en-US" sz="1400" b="0" i="0">
                <a:solidFill>
                  <a:srgbClr val="060607"/>
                </a:solidFill>
                <a:effectLst/>
                <a:latin typeface="-apple-system"/>
              </a:rPr>
              <a:t>我们的专业团队凭借深厚的技术积累，立足于</a:t>
            </a:r>
            <a:r>
              <a:rPr lang="en-US" altLang="zh-CN" sz="1400" b="0" i="0">
                <a:solidFill>
                  <a:srgbClr val="060607"/>
                </a:solidFill>
                <a:effectLst/>
                <a:latin typeface="-apple-system"/>
              </a:rPr>
              <a:t>Signal</a:t>
            </a:r>
            <a:r>
              <a:rPr lang="zh-CN" altLang="en-US" sz="1400" b="0" i="0">
                <a:solidFill>
                  <a:srgbClr val="060607"/>
                </a:solidFill>
                <a:effectLst/>
                <a:latin typeface="-apple-system"/>
              </a:rPr>
              <a:t>系列电化学工作站，能够根据客户的独特需求，灵活定制各类电化学测试硬件。无论是精细的生物分析检测，还长时间啊的腐蚀过程监测，亦或是高效的电解水实验，以及电化学领域的其他多样化应用场景，都能为其量身打造专属的硬件解决方案，助力客户在电化学研究与应用的道路上突破瓶颈。</a:t>
            </a:r>
            <a:endParaRPr lang="zh-CN" altLang="en-US"/>
          </a:p>
        </p:txBody>
      </p:sp>
      <p:pic>
        <p:nvPicPr>
          <p:cNvPr id="25" name="图片 24">
            <a:extLst>
              <a:ext uri="{FF2B5EF4-FFF2-40B4-BE49-F238E27FC236}">
                <a16:creationId xmlns:a16="http://schemas.microsoft.com/office/drawing/2014/main" id="{5B773237-2A98-3087-F2B8-37C9905D1992}"/>
              </a:ext>
            </a:extLst>
          </p:cNvPr>
          <p:cNvPicPr>
            <a:picLocks noChangeAspect="1"/>
          </p:cNvPicPr>
          <p:nvPr/>
        </p:nvPicPr>
        <p:blipFill>
          <a:blip r:embed="rId2"/>
          <a:stretch>
            <a:fillRect/>
          </a:stretch>
        </p:blipFill>
        <p:spPr>
          <a:xfrm>
            <a:off x="859593" y="1878373"/>
            <a:ext cx="1446213" cy="1659649"/>
          </a:xfrm>
          <a:prstGeom prst="rect">
            <a:avLst/>
          </a:prstGeom>
        </p:spPr>
      </p:pic>
      <p:sp>
        <p:nvSpPr>
          <p:cNvPr id="26" name="文本框 25">
            <a:extLst>
              <a:ext uri="{FF2B5EF4-FFF2-40B4-BE49-F238E27FC236}">
                <a16:creationId xmlns:a16="http://schemas.microsoft.com/office/drawing/2014/main" id="{FC1B8B17-CA9A-6590-717A-74878CCA4E20}"/>
              </a:ext>
            </a:extLst>
          </p:cNvPr>
          <p:cNvSpPr txBox="1"/>
          <p:nvPr/>
        </p:nvSpPr>
        <p:spPr>
          <a:xfrm>
            <a:off x="859593" y="3598446"/>
            <a:ext cx="1523169" cy="369332"/>
          </a:xfrm>
          <a:prstGeom prst="rect">
            <a:avLst/>
          </a:prstGeom>
          <a:noFill/>
        </p:spPr>
        <p:txBody>
          <a:bodyPr wrap="square" rtlCol="0">
            <a:spAutoFit/>
          </a:bodyPr>
          <a:lstStyle/>
          <a:p>
            <a:r>
              <a:rPr lang="zh-CN" altLang="en-US" sz="900">
                <a:latin typeface="微软雅黑" panose="020B0503020204020204" pitchFamily="34" charset="-122"/>
                <a:ea typeface="微软雅黑" panose="020B0503020204020204" pitchFamily="34" charset="-122"/>
              </a:rPr>
              <a:t>电化学分析</a:t>
            </a:r>
            <a:r>
              <a:rPr lang="en-US" altLang="zh-CN" sz="900">
                <a:latin typeface="微软雅黑" panose="020B0503020204020204" pitchFamily="34" charset="-122"/>
                <a:ea typeface="微软雅黑" panose="020B0503020204020204" pitchFamily="34" charset="-122"/>
              </a:rPr>
              <a:t>+</a:t>
            </a:r>
            <a:r>
              <a:rPr lang="zh-CN" altLang="en-US" sz="900">
                <a:latin typeface="微软雅黑" panose="020B0503020204020204" pitchFamily="34" charset="-122"/>
                <a:ea typeface="微软雅黑" panose="020B0503020204020204" pitchFamily="34" charset="-122"/>
              </a:rPr>
              <a:t>电化学致发光</a:t>
            </a:r>
            <a:r>
              <a:rPr lang="en-US" altLang="zh-CN" sz="900">
                <a:latin typeface="微软雅黑" panose="020B0503020204020204" pitchFamily="34" charset="-122"/>
                <a:ea typeface="微软雅黑" panose="020B0503020204020204" pitchFamily="34" charset="-122"/>
              </a:rPr>
              <a:t>+</a:t>
            </a:r>
            <a:r>
              <a:rPr lang="zh-CN" altLang="en-US" sz="900">
                <a:latin typeface="微软雅黑" panose="020B0503020204020204" pitchFamily="34" charset="-122"/>
                <a:ea typeface="微软雅黑" panose="020B0503020204020204" pitchFamily="34" charset="-122"/>
              </a:rPr>
              <a:t>标志物浓度分析模块</a:t>
            </a:r>
          </a:p>
        </p:txBody>
      </p:sp>
      <p:pic>
        <p:nvPicPr>
          <p:cNvPr id="29" name="图片 28" descr="图片包含 游戏机, 电子, 电路&#10;&#10;描述已自动生成">
            <a:extLst>
              <a:ext uri="{FF2B5EF4-FFF2-40B4-BE49-F238E27FC236}">
                <a16:creationId xmlns:a16="http://schemas.microsoft.com/office/drawing/2014/main" id="{042A23F9-0EEC-515F-775F-381B0E966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8414" y="1878373"/>
            <a:ext cx="1675606" cy="1659648"/>
          </a:xfrm>
          <a:prstGeom prst="rect">
            <a:avLst/>
          </a:prstGeom>
        </p:spPr>
      </p:pic>
      <p:sp>
        <p:nvSpPr>
          <p:cNvPr id="30" name="文本框 29">
            <a:extLst>
              <a:ext uri="{FF2B5EF4-FFF2-40B4-BE49-F238E27FC236}">
                <a16:creationId xmlns:a16="http://schemas.microsoft.com/office/drawing/2014/main" id="{F1CE0C93-C018-3369-CCFF-C228ACC5949A}"/>
              </a:ext>
            </a:extLst>
          </p:cNvPr>
          <p:cNvSpPr txBox="1"/>
          <p:nvPr/>
        </p:nvSpPr>
        <p:spPr>
          <a:xfrm>
            <a:off x="2924632" y="3598446"/>
            <a:ext cx="1523169" cy="369332"/>
          </a:xfrm>
          <a:prstGeom prst="rect">
            <a:avLst/>
          </a:prstGeom>
          <a:noFill/>
        </p:spPr>
        <p:txBody>
          <a:bodyPr wrap="square" rtlCol="0">
            <a:spAutoFit/>
          </a:bodyPr>
          <a:lstStyle/>
          <a:p>
            <a:pPr algn="ctr"/>
            <a:r>
              <a:rPr lang="zh-CN" altLang="en-US" sz="900">
                <a:latin typeface="微软雅黑" panose="020B0503020204020204" pitchFamily="34" charset="-122"/>
                <a:ea typeface="微软雅黑" panose="020B0503020204020204" pitchFamily="34" charset="-122"/>
              </a:rPr>
              <a:t>三通道电化学测试分析模块</a:t>
            </a:r>
            <a:r>
              <a:rPr lang="en-US" altLang="zh-CN" sz="900">
                <a:latin typeface="微软雅黑" panose="020B0503020204020204" pitchFamily="34" charset="-122"/>
                <a:ea typeface="微软雅黑" panose="020B0503020204020204" pitchFamily="34" charset="-122"/>
              </a:rPr>
              <a:t>+</a:t>
            </a:r>
            <a:r>
              <a:rPr lang="zh-CN" altLang="en-US" sz="900">
                <a:latin typeface="微软雅黑" panose="020B0503020204020204" pitchFamily="34" charset="-122"/>
                <a:ea typeface="微软雅黑" panose="020B0503020204020204" pitchFamily="34" charset="-122"/>
              </a:rPr>
              <a:t>蓝牙通讯</a:t>
            </a:r>
          </a:p>
        </p:txBody>
      </p:sp>
      <p:pic>
        <p:nvPicPr>
          <p:cNvPr id="32" name="图片 31" descr="图片包含 游戏机, 电子, 电路&#10;&#10;描述已自动生成">
            <a:extLst>
              <a:ext uri="{FF2B5EF4-FFF2-40B4-BE49-F238E27FC236}">
                <a16:creationId xmlns:a16="http://schemas.microsoft.com/office/drawing/2014/main" id="{ADE5B9B8-4E0F-AC6E-4F23-FD20B16662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8891" y="1878373"/>
            <a:ext cx="933552" cy="1659648"/>
          </a:xfrm>
          <a:prstGeom prst="rect">
            <a:avLst/>
          </a:prstGeom>
        </p:spPr>
      </p:pic>
      <p:sp>
        <p:nvSpPr>
          <p:cNvPr id="33" name="文本框 32">
            <a:extLst>
              <a:ext uri="{FF2B5EF4-FFF2-40B4-BE49-F238E27FC236}">
                <a16:creationId xmlns:a16="http://schemas.microsoft.com/office/drawing/2014/main" id="{31B7E318-E8F8-74BC-2E8E-5E4EE1AB5BD8}"/>
              </a:ext>
            </a:extLst>
          </p:cNvPr>
          <p:cNvSpPr txBox="1"/>
          <p:nvPr/>
        </p:nvSpPr>
        <p:spPr>
          <a:xfrm>
            <a:off x="4954082" y="3689590"/>
            <a:ext cx="1523169" cy="230832"/>
          </a:xfrm>
          <a:prstGeom prst="rect">
            <a:avLst/>
          </a:prstGeom>
          <a:noFill/>
        </p:spPr>
        <p:txBody>
          <a:bodyPr wrap="square" rtlCol="0">
            <a:spAutoFit/>
          </a:bodyPr>
          <a:lstStyle/>
          <a:p>
            <a:pPr algn="ctr"/>
            <a:r>
              <a:rPr lang="zh-CN" altLang="en-US" sz="900">
                <a:latin typeface="微软雅黑" panose="020B0503020204020204" pitchFamily="34" charset="-122"/>
                <a:ea typeface="微软雅黑" panose="020B0503020204020204" pitchFamily="34" charset="-122"/>
              </a:rPr>
              <a:t>软包电池</a:t>
            </a:r>
            <a:r>
              <a:rPr lang="en-US" altLang="zh-CN" sz="900">
                <a:latin typeface="微软雅黑" panose="020B0503020204020204" pitchFamily="34" charset="-122"/>
                <a:ea typeface="微软雅黑" panose="020B0503020204020204" pitchFamily="34" charset="-122"/>
              </a:rPr>
              <a:t>EIS</a:t>
            </a:r>
            <a:r>
              <a:rPr lang="zh-CN" altLang="en-US" sz="900">
                <a:latin typeface="微软雅黑" panose="020B0503020204020204" pitchFamily="34" charset="-122"/>
                <a:ea typeface="微软雅黑" panose="020B0503020204020204" pitchFamily="34" charset="-122"/>
              </a:rPr>
              <a:t>测试模块</a:t>
            </a:r>
          </a:p>
        </p:txBody>
      </p:sp>
      <p:pic>
        <p:nvPicPr>
          <p:cNvPr id="34" name="图片 33">
            <a:extLst>
              <a:ext uri="{FF2B5EF4-FFF2-40B4-BE49-F238E27FC236}">
                <a16:creationId xmlns:a16="http://schemas.microsoft.com/office/drawing/2014/main" id="{A536AF75-3415-75E3-FC10-F54FD82496D8}"/>
              </a:ext>
            </a:extLst>
          </p:cNvPr>
          <p:cNvPicPr>
            <a:picLocks noChangeAspect="1"/>
          </p:cNvPicPr>
          <p:nvPr/>
        </p:nvPicPr>
        <p:blipFill>
          <a:blip r:embed="rId5"/>
          <a:srcRect l="14462" r="17845"/>
          <a:stretch/>
        </p:blipFill>
        <p:spPr>
          <a:xfrm>
            <a:off x="6993180" y="1878373"/>
            <a:ext cx="1685181" cy="1659648"/>
          </a:xfrm>
          <a:prstGeom prst="rect">
            <a:avLst/>
          </a:prstGeom>
        </p:spPr>
      </p:pic>
      <p:sp>
        <p:nvSpPr>
          <p:cNvPr id="35" name="文本框 34">
            <a:extLst>
              <a:ext uri="{FF2B5EF4-FFF2-40B4-BE49-F238E27FC236}">
                <a16:creationId xmlns:a16="http://schemas.microsoft.com/office/drawing/2014/main" id="{220CC231-9F97-D0C6-1E83-98309D2ED086}"/>
              </a:ext>
            </a:extLst>
          </p:cNvPr>
          <p:cNvSpPr txBox="1"/>
          <p:nvPr/>
        </p:nvSpPr>
        <p:spPr>
          <a:xfrm>
            <a:off x="7074185" y="3713417"/>
            <a:ext cx="1523169" cy="369332"/>
          </a:xfrm>
          <a:prstGeom prst="rect">
            <a:avLst/>
          </a:prstGeom>
          <a:noFill/>
        </p:spPr>
        <p:txBody>
          <a:bodyPr wrap="square" rtlCol="0">
            <a:spAutoFit/>
          </a:bodyPr>
          <a:lstStyle/>
          <a:p>
            <a:pPr algn="ctr"/>
            <a:r>
              <a:rPr lang="zh-CN" altLang="en-US" sz="900">
                <a:latin typeface="微软雅黑" panose="020B0503020204020204" pitchFamily="34" charset="-122"/>
                <a:ea typeface="微软雅黑" panose="020B0503020204020204" pitchFamily="34" charset="-122"/>
              </a:rPr>
              <a:t>自供电</a:t>
            </a:r>
            <a:r>
              <a:rPr lang="en-US" altLang="zh-CN" sz="900">
                <a:latin typeface="微软雅黑" panose="020B0503020204020204" pitchFamily="34" charset="-122"/>
                <a:ea typeface="微软雅黑" panose="020B0503020204020204" pitchFamily="34" charset="-122"/>
              </a:rPr>
              <a:t>+</a:t>
            </a:r>
            <a:r>
              <a:rPr lang="zh-CN" altLang="en-US" sz="900">
                <a:latin typeface="微软雅黑" panose="020B0503020204020204" pitchFamily="34" charset="-122"/>
                <a:ea typeface="微软雅黑" panose="020B0503020204020204" pitchFamily="34" charset="-122"/>
              </a:rPr>
              <a:t>蓝牙通讯，小型户外环境测试工作站</a:t>
            </a:r>
          </a:p>
        </p:txBody>
      </p:sp>
      <p:pic>
        <p:nvPicPr>
          <p:cNvPr id="37" name="图片 36" descr="图片包含 游戏机, 电子, 电路&#10;&#10;描述已自动生成">
            <a:extLst>
              <a:ext uri="{FF2B5EF4-FFF2-40B4-BE49-F238E27FC236}">
                <a16:creationId xmlns:a16="http://schemas.microsoft.com/office/drawing/2014/main" id="{AB8B2369-9E53-FBEB-CE70-F56A5A7B51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75295" y="1878373"/>
            <a:ext cx="1675606" cy="1656779"/>
          </a:xfrm>
          <a:prstGeom prst="rect">
            <a:avLst/>
          </a:prstGeom>
        </p:spPr>
      </p:pic>
      <p:sp>
        <p:nvSpPr>
          <p:cNvPr id="38" name="文本框 37">
            <a:extLst>
              <a:ext uri="{FF2B5EF4-FFF2-40B4-BE49-F238E27FC236}">
                <a16:creationId xmlns:a16="http://schemas.microsoft.com/office/drawing/2014/main" id="{1F41D692-622D-F202-5D36-8F77B0612942}"/>
              </a:ext>
            </a:extLst>
          </p:cNvPr>
          <p:cNvSpPr txBox="1"/>
          <p:nvPr/>
        </p:nvSpPr>
        <p:spPr>
          <a:xfrm>
            <a:off x="9275295" y="3735756"/>
            <a:ext cx="1523169" cy="369332"/>
          </a:xfrm>
          <a:prstGeom prst="rect">
            <a:avLst/>
          </a:prstGeom>
          <a:noFill/>
        </p:spPr>
        <p:txBody>
          <a:bodyPr wrap="square" rtlCol="0">
            <a:spAutoFit/>
          </a:bodyPr>
          <a:lstStyle/>
          <a:p>
            <a:pPr algn="ctr"/>
            <a:r>
              <a:rPr lang="en-US" altLang="zh-CN" sz="900">
                <a:latin typeface="微软雅黑" panose="020B0503020204020204" pitchFamily="34" charset="-122"/>
                <a:ea typeface="微软雅黑" panose="020B0503020204020204" pitchFamily="34" charset="-122"/>
              </a:rPr>
              <a:t>3*3cm</a:t>
            </a:r>
            <a:r>
              <a:rPr lang="zh-CN" altLang="en-US" sz="900">
                <a:latin typeface="微软雅黑" panose="020B0503020204020204" pitchFamily="34" charset="-122"/>
                <a:ea typeface="微软雅黑" panose="020B0503020204020204" pitchFamily="34" charset="-122"/>
              </a:rPr>
              <a:t>小尺寸多方法电化学测试模块</a:t>
            </a:r>
          </a:p>
        </p:txBody>
      </p:sp>
      <p:pic>
        <p:nvPicPr>
          <p:cNvPr id="40" name="图片 39" descr="图片包含 电子, 电路, 游戏机&#10;&#10;描述已自动生成">
            <a:extLst>
              <a:ext uri="{FF2B5EF4-FFF2-40B4-BE49-F238E27FC236}">
                <a16:creationId xmlns:a16="http://schemas.microsoft.com/office/drawing/2014/main" id="{3AA88FEC-8AAD-688B-A663-8A290EA60C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1621177" y="4156907"/>
            <a:ext cx="2338615" cy="1696694"/>
          </a:xfrm>
          <a:prstGeom prst="rect">
            <a:avLst/>
          </a:prstGeom>
        </p:spPr>
      </p:pic>
      <p:sp>
        <p:nvSpPr>
          <p:cNvPr id="41" name="文本框 40">
            <a:extLst>
              <a:ext uri="{FF2B5EF4-FFF2-40B4-BE49-F238E27FC236}">
                <a16:creationId xmlns:a16="http://schemas.microsoft.com/office/drawing/2014/main" id="{E7C338AB-25FD-325F-D04A-E204C3B410FE}"/>
              </a:ext>
            </a:extLst>
          </p:cNvPr>
          <p:cNvSpPr txBox="1"/>
          <p:nvPr/>
        </p:nvSpPr>
        <p:spPr>
          <a:xfrm>
            <a:off x="1972895" y="5986468"/>
            <a:ext cx="1523169" cy="369332"/>
          </a:xfrm>
          <a:prstGeom prst="rect">
            <a:avLst/>
          </a:prstGeom>
          <a:noFill/>
        </p:spPr>
        <p:txBody>
          <a:bodyPr wrap="square" rtlCol="0">
            <a:spAutoFit/>
          </a:bodyPr>
          <a:lstStyle/>
          <a:p>
            <a:pPr algn="ctr"/>
            <a:r>
              <a:rPr lang="zh-CN" altLang="en-US" sz="900">
                <a:latin typeface="微软雅黑" panose="020B0503020204020204" pitchFamily="34" charset="-122"/>
                <a:ea typeface="微软雅黑" panose="020B0503020204020204" pitchFamily="34" charset="-122"/>
              </a:rPr>
              <a:t>适用于大功率测试的电化学主板</a:t>
            </a:r>
          </a:p>
        </p:txBody>
      </p:sp>
      <p:pic>
        <p:nvPicPr>
          <p:cNvPr id="48" name="图片 47" descr="电子游戏的截图&#10;&#10;中度可信度描述已自动生成">
            <a:extLst>
              <a:ext uri="{FF2B5EF4-FFF2-40B4-BE49-F238E27FC236}">
                <a16:creationId xmlns:a16="http://schemas.microsoft.com/office/drawing/2014/main" id="{FB0902F5-0956-DDBB-E0AA-B7A4408B64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77042" y="4156907"/>
            <a:ext cx="2116138" cy="1698446"/>
          </a:xfrm>
          <a:prstGeom prst="rect">
            <a:avLst/>
          </a:prstGeom>
        </p:spPr>
      </p:pic>
      <p:sp>
        <p:nvSpPr>
          <p:cNvPr id="49" name="文本框 48">
            <a:extLst>
              <a:ext uri="{FF2B5EF4-FFF2-40B4-BE49-F238E27FC236}">
                <a16:creationId xmlns:a16="http://schemas.microsoft.com/office/drawing/2014/main" id="{784F2DAF-5C4A-AE4A-1208-2A6135F41016}"/>
              </a:ext>
            </a:extLst>
          </p:cNvPr>
          <p:cNvSpPr txBox="1"/>
          <p:nvPr/>
        </p:nvSpPr>
        <p:spPr>
          <a:xfrm>
            <a:off x="5173526" y="5922538"/>
            <a:ext cx="1523169" cy="369332"/>
          </a:xfrm>
          <a:prstGeom prst="rect">
            <a:avLst/>
          </a:prstGeom>
          <a:noFill/>
        </p:spPr>
        <p:txBody>
          <a:bodyPr wrap="square" rtlCol="0">
            <a:spAutoFit/>
          </a:bodyPr>
          <a:lstStyle/>
          <a:p>
            <a:pPr algn="ctr"/>
            <a:r>
              <a:rPr lang="en-US" altLang="zh-CN" sz="900">
                <a:latin typeface="微软雅黑" panose="020B0503020204020204" pitchFamily="34" charset="-122"/>
                <a:ea typeface="微软雅黑" panose="020B0503020204020204" pitchFamily="34" charset="-122"/>
              </a:rPr>
              <a:t>10</a:t>
            </a:r>
            <a:r>
              <a:rPr lang="zh-CN" altLang="en-US" sz="900">
                <a:latin typeface="微软雅黑" panose="020B0503020204020204" pitchFamily="34" charset="-122"/>
                <a:ea typeface="微软雅黑" panose="020B0503020204020204" pitchFamily="34" charset="-122"/>
              </a:rPr>
              <a:t>通道</a:t>
            </a:r>
            <a:r>
              <a:rPr lang="en-US" altLang="zh-CN" sz="900">
                <a:latin typeface="微软雅黑" panose="020B0503020204020204" pitchFamily="34" charset="-122"/>
                <a:ea typeface="微软雅黑" panose="020B0503020204020204" pitchFamily="34" charset="-122"/>
              </a:rPr>
              <a:t>DPV</a:t>
            </a:r>
            <a:r>
              <a:rPr lang="zh-CN" altLang="en-US" sz="900">
                <a:latin typeface="微软雅黑" panose="020B0503020204020204" pitchFamily="34" charset="-122"/>
                <a:ea typeface="微软雅黑" panose="020B0503020204020204" pitchFamily="34" charset="-122"/>
              </a:rPr>
              <a:t>测试模块</a:t>
            </a:r>
            <a:r>
              <a:rPr lang="en-US" altLang="zh-CN" sz="900">
                <a:latin typeface="微软雅黑" panose="020B0503020204020204" pitchFamily="34" charset="-122"/>
                <a:ea typeface="微软雅黑" panose="020B0503020204020204" pitchFamily="34" charset="-122"/>
              </a:rPr>
              <a:t>+</a:t>
            </a:r>
            <a:r>
              <a:rPr lang="zh-CN" altLang="en-US" sz="900">
                <a:latin typeface="微软雅黑" panose="020B0503020204020204" pitchFamily="34" charset="-122"/>
                <a:ea typeface="微软雅黑" panose="020B0503020204020204" pitchFamily="34" charset="-122"/>
              </a:rPr>
              <a:t>无线通讯</a:t>
            </a:r>
          </a:p>
        </p:txBody>
      </p:sp>
      <p:pic>
        <p:nvPicPr>
          <p:cNvPr id="51" name="图片 50" descr="墙上的海报&#10;&#10;中度可信度描述已自动生成">
            <a:extLst>
              <a:ext uri="{FF2B5EF4-FFF2-40B4-BE49-F238E27FC236}">
                <a16:creationId xmlns:a16="http://schemas.microsoft.com/office/drawing/2014/main" id="{595F4AC4-D11E-6738-D77B-EF9F8854EC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8156406" y="3497081"/>
            <a:ext cx="1696694" cy="3016346"/>
          </a:xfrm>
          <a:prstGeom prst="rect">
            <a:avLst/>
          </a:prstGeom>
        </p:spPr>
      </p:pic>
      <p:sp>
        <p:nvSpPr>
          <p:cNvPr id="52" name="文本框 51">
            <a:extLst>
              <a:ext uri="{FF2B5EF4-FFF2-40B4-BE49-F238E27FC236}">
                <a16:creationId xmlns:a16="http://schemas.microsoft.com/office/drawing/2014/main" id="{53914FB7-69D0-F4CE-5BAA-CD7C45D8D25A}"/>
              </a:ext>
            </a:extLst>
          </p:cNvPr>
          <p:cNvSpPr txBox="1"/>
          <p:nvPr/>
        </p:nvSpPr>
        <p:spPr>
          <a:xfrm>
            <a:off x="8243168" y="5944316"/>
            <a:ext cx="1523169" cy="369332"/>
          </a:xfrm>
          <a:prstGeom prst="rect">
            <a:avLst/>
          </a:prstGeom>
          <a:noFill/>
        </p:spPr>
        <p:txBody>
          <a:bodyPr wrap="square" rtlCol="0">
            <a:spAutoFit/>
          </a:bodyPr>
          <a:lstStyle/>
          <a:p>
            <a:pPr algn="ctr"/>
            <a:r>
              <a:rPr lang="en-US" altLang="zh-CN" sz="900">
                <a:latin typeface="微软雅黑" panose="020B0503020204020204" pitchFamily="34" charset="-122"/>
                <a:ea typeface="微软雅黑" panose="020B0503020204020204" pitchFamily="34" charset="-122"/>
              </a:rPr>
              <a:t>10</a:t>
            </a:r>
            <a:r>
              <a:rPr lang="zh-CN" altLang="en-US" sz="900">
                <a:latin typeface="微软雅黑" panose="020B0503020204020204" pitchFamily="34" charset="-122"/>
                <a:ea typeface="微软雅黑" panose="020B0503020204020204" pitchFamily="34" charset="-122"/>
              </a:rPr>
              <a:t>恒电位测试模块</a:t>
            </a:r>
            <a:r>
              <a:rPr lang="en-US" altLang="zh-CN" sz="900">
                <a:latin typeface="微软雅黑" panose="020B0503020204020204" pitchFamily="34" charset="-122"/>
                <a:ea typeface="微软雅黑" panose="020B0503020204020204" pitchFamily="34" charset="-122"/>
              </a:rPr>
              <a:t>+</a:t>
            </a:r>
            <a:r>
              <a:rPr lang="zh-CN" altLang="en-US" sz="900">
                <a:latin typeface="微软雅黑" panose="020B0503020204020204" pitchFamily="34" charset="-122"/>
                <a:ea typeface="微软雅黑" panose="020B0503020204020204" pitchFamily="34" charset="-122"/>
              </a:rPr>
              <a:t>无线通讯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0" y="-36786"/>
            <a:ext cx="12192000" cy="6894786"/>
          </a:xfrm>
          <a:prstGeom prst="rect">
            <a:avLst/>
          </a:prstGeom>
          <a:gradFill>
            <a:gsLst>
              <a:gs pos="0">
                <a:schemeClr val="accent1">
                  <a:lumMod val="20000"/>
                  <a:lumOff val="80000"/>
                  <a:alpha val="34000"/>
                </a:schemeClr>
              </a:gs>
              <a:gs pos="89000">
                <a:schemeClr val="bg1">
                  <a:alpha val="6300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3" name="标题 1"/>
          <p:cNvCxnSpPr/>
          <p:nvPr/>
        </p:nvCxnSpPr>
        <p:spPr>
          <a:xfrm>
            <a:off x="2915851" y="2010656"/>
            <a:ext cx="2541977" cy="0"/>
          </a:xfrm>
          <a:prstGeom prst="line">
            <a:avLst/>
          </a:prstGeom>
          <a:noFill/>
          <a:ln w="6350" cap="sq">
            <a:solidFill>
              <a:schemeClr val="bg1">
                <a:lumMod val="75000"/>
              </a:schemeClr>
            </a:solidFill>
            <a:miter/>
          </a:ln>
        </p:spPr>
      </p:cxnSp>
      <p:sp>
        <p:nvSpPr>
          <p:cNvPr id="4" name="标题 1"/>
          <p:cNvSpPr txBox="1"/>
          <p:nvPr/>
        </p:nvSpPr>
        <p:spPr>
          <a:xfrm>
            <a:off x="2136620" y="1805977"/>
            <a:ext cx="409358" cy="409358"/>
          </a:xfrm>
          <a:prstGeom prst="ellipse">
            <a:avLst/>
          </a:prstGeom>
          <a:solidFill>
            <a:schemeClr val="accent1">
              <a:alpha val="31000"/>
            </a:schemeClr>
          </a:solidFill>
          <a:ln w="12700" cap="sq">
            <a:noFill/>
            <a:miter/>
          </a:ln>
          <a:effectLst/>
        </p:spPr>
        <p:txBody>
          <a:bodyPr vert="horz" wrap="square" lIns="91440" tIns="45720" rIns="91440" bIns="45720" rtlCol="0" anchor="ctr"/>
          <a:lstStyle/>
          <a:p>
            <a:pPr algn="ctr">
              <a:lnSpc>
                <a:spcPct val="100000"/>
              </a:lnSpc>
            </a:pPr>
            <a:endParaRPr kumimoji="1" lang="zh-CN" altLang="en-US"/>
          </a:p>
        </p:txBody>
      </p:sp>
      <p:sp>
        <p:nvSpPr>
          <p:cNvPr id="5" name="标题 1"/>
          <p:cNvSpPr txBox="1"/>
          <p:nvPr/>
        </p:nvSpPr>
        <p:spPr>
          <a:xfrm>
            <a:off x="2201951" y="1871307"/>
            <a:ext cx="278697" cy="278698"/>
          </a:xfrm>
          <a:prstGeom prst="ellipse">
            <a:avLst/>
          </a:prstGeom>
          <a:gradFill>
            <a:gsLst>
              <a:gs pos="0">
                <a:schemeClr val="accent1"/>
              </a:gs>
              <a:gs pos="100000">
                <a:schemeClr val="accent1">
                  <a:lumMod val="75000"/>
                </a:schemeClr>
              </a:gs>
            </a:gsLst>
            <a:lin ang="2700000" scaled="0"/>
          </a:gradFill>
          <a:ln w="12700" cap="flat">
            <a:noFill/>
            <a:miter/>
          </a:ln>
          <a:effectLst>
            <a:outerShdw blurRad="203200" dist="38100" dir="2700000" algn="tl"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660400" y="2787238"/>
            <a:ext cx="3361798" cy="2847616"/>
          </a:xfrm>
          <a:prstGeom prst="rect">
            <a:avLst/>
          </a:prstGeom>
          <a:noFill/>
          <a:ln>
            <a:noFill/>
          </a:ln>
        </p:spPr>
        <p:txBody>
          <a:bodyPr vert="horz" wrap="square" lIns="0" tIns="0" rIns="0" bIns="0" rtlCol="0" anchor="t"/>
          <a:lstStyle/>
          <a:p>
            <a:pPr algn="ctr">
              <a:lnSpc>
                <a:spcPct val="150000"/>
              </a:lnSpc>
            </a:pPr>
            <a:r>
              <a:rPr kumimoji="1" lang="zh-CN" altLang="en-US" sz="1400">
                <a:ln w="12700">
                  <a:noFill/>
                </a:ln>
                <a:solidFill>
                  <a:srgbClr val="000000">
                    <a:alpha val="100000"/>
                  </a:srgbClr>
                </a:solidFill>
                <a:latin typeface="微软雅黑" panose="020B0503020204020204" pitchFamily="34" charset="-122"/>
                <a:ea typeface="微软雅黑" panose="020B0503020204020204" pitchFamily="34" charset="-122"/>
                <a:cs typeface="Source Han Sans"/>
              </a:rPr>
              <a:t>我们的定制化服务完全以客户需求为核心，致力于提供高度灵活的解决方案。无论是高校的科研设备，还是企业的电化学集成模块，我们都可匹配您的需求，量身定制专属的硬件产品。我们采用研发服务模式，不限制定制数量，无论是单个设备还是批量模块，都能为您提供高质量的定制服务。我们的目标是帮助您在电化学领域实现从概念到实际应用的无缝对接，满足您在科研探索或工业生产中的多样化需求。</a:t>
            </a:r>
            <a:endParaRPr kumimoji="1" lang="zh-CN" altLang="en-US">
              <a:latin typeface="微软雅黑" panose="020B0503020204020204" pitchFamily="34" charset="-122"/>
              <a:ea typeface="微软雅黑" panose="020B0503020204020204" pitchFamily="34" charset="-122"/>
            </a:endParaRPr>
          </a:p>
        </p:txBody>
      </p:sp>
      <p:cxnSp>
        <p:nvCxnSpPr>
          <p:cNvPr id="8" name="标题 1"/>
          <p:cNvCxnSpPr/>
          <p:nvPr/>
        </p:nvCxnSpPr>
        <p:spPr>
          <a:xfrm>
            <a:off x="2050787" y="2708221"/>
            <a:ext cx="581025" cy="0"/>
          </a:xfrm>
          <a:prstGeom prst="line">
            <a:avLst/>
          </a:prstGeom>
          <a:noFill/>
          <a:ln w="6350" cap="sq">
            <a:solidFill>
              <a:schemeClr val="accent1"/>
            </a:solidFill>
            <a:miter/>
          </a:ln>
        </p:spPr>
      </p:cxnSp>
      <p:sp>
        <p:nvSpPr>
          <p:cNvPr id="9" name="标题 1"/>
          <p:cNvSpPr txBox="1"/>
          <p:nvPr/>
        </p:nvSpPr>
        <p:spPr>
          <a:xfrm>
            <a:off x="5890332" y="1805977"/>
            <a:ext cx="409358" cy="409358"/>
          </a:xfrm>
          <a:prstGeom prst="ellipse">
            <a:avLst/>
          </a:prstGeom>
          <a:solidFill>
            <a:schemeClr val="accent1">
              <a:alpha val="31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a:off x="5955663" y="1871307"/>
            <a:ext cx="278697" cy="278698"/>
          </a:xfrm>
          <a:prstGeom prst="ellipse">
            <a:avLst/>
          </a:prstGeom>
          <a:gradFill>
            <a:gsLst>
              <a:gs pos="0">
                <a:schemeClr val="accent1"/>
              </a:gs>
              <a:gs pos="100000">
                <a:schemeClr val="accent1">
                  <a:lumMod val="75000"/>
                </a:schemeClr>
              </a:gs>
            </a:gsLst>
            <a:lin ang="2700000" scaled="0"/>
          </a:gradFill>
          <a:ln w="12700" cap="flat">
            <a:noFill/>
            <a:miter/>
          </a:ln>
          <a:effectLst>
            <a:outerShdw blurRad="203200" dist="38100" dir="2700000" algn="tl"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a:off x="4415102" y="2280665"/>
            <a:ext cx="3361798" cy="335918"/>
          </a:xfrm>
          <a:prstGeom prst="rect">
            <a:avLst/>
          </a:prstGeom>
          <a:noFill/>
          <a:ln>
            <a:noFill/>
          </a:ln>
        </p:spPr>
        <p:txBody>
          <a:bodyPr vert="horz" wrap="square" lIns="0" tIns="0" rIns="0" bIns="0" rtlCol="0" anchor="ctr"/>
          <a:lstStyle/>
          <a:p>
            <a:pPr algn="ctr">
              <a:lnSpc>
                <a:spcPct val="110000"/>
              </a:lnSpc>
            </a:pPr>
            <a:r>
              <a:rPr kumimoji="1" lang="zh-CN" altLang="en-US" sz="1600">
                <a:ln w="12700">
                  <a:noFill/>
                </a:ln>
                <a:gradFill>
                  <a:gsLst>
                    <a:gs pos="0">
                      <a:srgbClr val="0070C0">
                        <a:alpha val="100000"/>
                      </a:srgbClr>
                    </a:gs>
                    <a:gs pos="93000">
                      <a:srgbClr val="005490">
                        <a:alpha val="100000"/>
                      </a:srgbClr>
                    </a:gs>
                  </a:gsLst>
                  <a:lin ang="2700000" scaled="0"/>
                </a:gradFill>
                <a:latin typeface="微软雅黑" panose="020B0503020204020204" pitchFamily="34" charset="-122"/>
                <a:ea typeface="微软雅黑" panose="020B0503020204020204" pitchFamily="34" charset="-122"/>
                <a:cs typeface="Source Han Sans CN Bold"/>
              </a:rPr>
              <a:t>交付内容</a:t>
            </a:r>
            <a:endParaRPr kumimoji="1" lang="zh-CN" altLang="en-US">
              <a:latin typeface="微软雅黑" panose="020B0503020204020204" pitchFamily="34" charset="-122"/>
              <a:ea typeface="微软雅黑" panose="020B0503020204020204" pitchFamily="34" charset="-122"/>
            </a:endParaRPr>
          </a:p>
        </p:txBody>
      </p:sp>
      <p:sp>
        <p:nvSpPr>
          <p:cNvPr id="12" name="标题 1"/>
          <p:cNvSpPr txBox="1"/>
          <p:nvPr/>
        </p:nvSpPr>
        <p:spPr>
          <a:xfrm>
            <a:off x="4415101" y="2787238"/>
            <a:ext cx="3361798" cy="2847616"/>
          </a:xfrm>
          <a:prstGeom prst="rect">
            <a:avLst/>
          </a:prstGeom>
          <a:noFill/>
          <a:ln>
            <a:noFill/>
          </a:ln>
        </p:spPr>
        <p:txBody>
          <a:bodyPr vert="horz" wrap="square" lIns="0" tIns="0" rIns="0" bIns="0" rtlCol="0" anchor="t"/>
          <a:lstStyle/>
          <a:p>
            <a:pPr algn="ctr">
              <a:lnSpc>
                <a:spcPct val="150000"/>
              </a:lnSpc>
            </a:pPr>
            <a:r>
              <a:rPr lang="zh-CN" altLang="en-US" sz="1400" b="0" i="0">
                <a:solidFill>
                  <a:srgbClr val="060607"/>
                </a:solidFill>
                <a:effectLst/>
                <a:latin typeface="微软雅黑" panose="020B0503020204020204" pitchFamily="34" charset="-122"/>
                <a:ea typeface="微软雅黑" panose="020B0503020204020204" pitchFamily="34" charset="-122"/>
              </a:rPr>
              <a:t>我们为客户提供多样化的交付选项，以满足不同场景下的需求。您可以选择获取完整的工程文件，包括详细的设计原理图、</a:t>
            </a:r>
            <a:r>
              <a:rPr lang="en-US" altLang="zh-CN" sz="1400" b="0" i="0">
                <a:solidFill>
                  <a:srgbClr val="060607"/>
                </a:solidFill>
                <a:effectLst/>
                <a:latin typeface="微软雅黑" panose="020B0503020204020204" pitchFamily="34" charset="-122"/>
                <a:ea typeface="微软雅黑" panose="020B0503020204020204" pitchFamily="34" charset="-122"/>
              </a:rPr>
              <a:t>PCB</a:t>
            </a:r>
            <a:r>
              <a:rPr lang="zh-CN" altLang="en-US" sz="1400" b="0" i="0">
                <a:solidFill>
                  <a:srgbClr val="060607"/>
                </a:solidFill>
                <a:effectLst/>
                <a:latin typeface="微软雅黑" panose="020B0503020204020204" pitchFamily="34" charset="-122"/>
                <a:ea typeface="微软雅黑" panose="020B0503020204020204" pitchFamily="34" charset="-122"/>
              </a:rPr>
              <a:t>文件以及硬件设计说明，这些文件能够为您的研究或开发提供全面的技术支持。如果您只需要最终产品，我们也能确保交付的设备完全符合您的规格要求，经过严格测试，确保性能稳定可靠。此外，我们提供的硬件设计说明还能为撰写论文或技术报告提供有力支持，帮助您清晰展示设备的设计理念和技术细节。</a:t>
            </a:r>
            <a:endParaRPr kumimoji="1" lang="zh-CN" altLang="en-US">
              <a:latin typeface="微软雅黑" panose="020B0503020204020204" pitchFamily="34" charset="-122"/>
              <a:ea typeface="微软雅黑" panose="020B0503020204020204" pitchFamily="34" charset="-122"/>
            </a:endParaRPr>
          </a:p>
        </p:txBody>
      </p:sp>
      <p:cxnSp>
        <p:nvCxnSpPr>
          <p:cNvPr id="13" name="标题 1"/>
          <p:cNvCxnSpPr/>
          <p:nvPr/>
        </p:nvCxnSpPr>
        <p:spPr>
          <a:xfrm>
            <a:off x="5804499" y="2708221"/>
            <a:ext cx="581025" cy="0"/>
          </a:xfrm>
          <a:prstGeom prst="line">
            <a:avLst/>
          </a:prstGeom>
          <a:noFill/>
          <a:ln w="6350" cap="sq">
            <a:solidFill>
              <a:schemeClr val="accent1"/>
            </a:solidFill>
            <a:miter/>
          </a:ln>
        </p:spPr>
      </p:cxnSp>
      <p:sp>
        <p:nvSpPr>
          <p:cNvPr id="14" name="标题 1"/>
          <p:cNvSpPr txBox="1"/>
          <p:nvPr/>
        </p:nvSpPr>
        <p:spPr>
          <a:xfrm>
            <a:off x="9633322" y="1805977"/>
            <a:ext cx="409358" cy="409358"/>
          </a:xfrm>
          <a:prstGeom prst="ellipse">
            <a:avLst/>
          </a:prstGeom>
          <a:solidFill>
            <a:schemeClr val="accent1">
              <a:alpha val="31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a:off x="9698653" y="1871307"/>
            <a:ext cx="278697" cy="278698"/>
          </a:xfrm>
          <a:prstGeom prst="ellipse">
            <a:avLst/>
          </a:prstGeom>
          <a:gradFill>
            <a:gsLst>
              <a:gs pos="0">
                <a:schemeClr val="accent1"/>
              </a:gs>
              <a:gs pos="100000">
                <a:schemeClr val="accent1">
                  <a:lumMod val="75000"/>
                </a:schemeClr>
              </a:gs>
            </a:gsLst>
            <a:lin ang="2700000" scaled="0"/>
          </a:gradFill>
          <a:ln w="12700" cap="flat">
            <a:noFill/>
            <a:miter/>
          </a:ln>
          <a:effectLst>
            <a:outerShdw blurRad="203200" dist="38100" dir="2700000" algn="tl"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a:off x="8157102" y="2294351"/>
            <a:ext cx="3361798" cy="335918"/>
          </a:xfrm>
          <a:prstGeom prst="rect">
            <a:avLst/>
          </a:prstGeom>
          <a:noFill/>
          <a:ln>
            <a:noFill/>
          </a:ln>
        </p:spPr>
        <p:txBody>
          <a:bodyPr vert="horz" wrap="square" lIns="0" tIns="0" rIns="0" bIns="0" rtlCol="0" anchor="ctr"/>
          <a:lstStyle/>
          <a:p>
            <a:pPr algn="ctr">
              <a:lnSpc>
                <a:spcPct val="110000"/>
              </a:lnSpc>
            </a:pPr>
            <a:r>
              <a:rPr kumimoji="1" lang="zh-CN" altLang="en-US" sz="1600">
                <a:ln w="12700">
                  <a:noFill/>
                </a:ln>
                <a:gradFill>
                  <a:gsLst>
                    <a:gs pos="0">
                      <a:srgbClr val="0070C0">
                        <a:alpha val="100000"/>
                      </a:srgbClr>
                    </a:gs>
                    <a:gs pos="93000">
                      <a:srgbClr val="005490">
                        <a:alpha val="100000"/>
                      </a:srgbClr>
                    </a:gs>
                  </a:gsLst>
                  <a:lin ang="2700000" scaled="0"/>
                </a:gradFill>
                <a:latin typeface="微软雅黑" panose="020B0503020204020204" pitchFamily="34" charset="-122"/>
                <a:ea typeface="微软雅黑" panose="020B0503020204020204" pitchFamily="34" charset="-122"/>
                <a:cs typeface="Source Han Sans CN Bold"/>
              </a:rPr>
              <a:t>现有产品集成应用</a:t>
            </a:r>
            <a:endParaRPr kumimoji="1" lang="zh-CN" altLang="en-US">
              <a:latin typeface="微软雅黑" panose="020B0503020204020204" pitchFamily="34" charset="-122"/>
              <a:ea typeface="微软雅黑" panose="020B0503020204020204" pitchFamily="34" charset="-122"/>
            </a:endParaRPr>
          </a:p>
        </p:txBody>
      </p:sp>
      <p:sp>
        <p:nvSpPr>
          <p:cNvPr id="17" name="标题 1"/>
          <p:cNvSpPr txBox="1"/>
          <p:nvPr/>
        </p:nvSpPr>
        <p:spPr>
          <a:xfrm>
            <a:off x="8157102" y="2802456"/>
            <a:ext cx="3361798" cy="2847616"/>
          </a:xfrm>
          <a:prstGeom prst="rect">
            <a:avLst/>
          </a:prstGeom>
          <a:noFill/>
          <a:ln>
            <a:noFill/>
          </a:ln>
        </p:spPr>
        <p:txBody>
          <a:bodyPr vert="horz" wrap="square" lIns="0" tIns="0" rIns="0" bIns="0" rtlCol="0" anchor="t"/>
          <a:lstStyle/>
          <a:p>
            <a:pPr algn="ctr">
              <a:lnSpc>
                <a:spcPct val="150000"/>
              </a:lnSpc>
            </a:pPr>
            <a:r>
              <a:rPr lang="zh-CN" altLang="en-US" sz="1400" b="0" i="0">
                <a:solidFill>
                  <a:srgbClr val="060607"/>
                </a:solidFill>
                <a:effectLst/>
                <a:latin typeface="微软雅黑" panose="020B0503020204020204" pitchFamily="34" charset="-122"/>
                <a:ea typeface="微软雅黑" panose="020B0503020204020204" pitchFamily="34" charset="-122"/>
              </a:rPr>
              <a:t>除了定制化服务，我们现有的标准产品也具备强大的开放性和兼容性。我们为标准产品提供了开放的协议，方便客户进行系统集成应用。无论是在光电催化、有机合成，还是自动化电解电镀等领域，您都可以通过我们的开放协议，轻松将标准产品集成到您的系统中，实现功能的拓展和优化。这种灵活的集成方式不仅节省了开发时间，还能确保系统的稳定性和高效性，帮助您快速实现复杂电化学应用的搭建和运行。</a:t>
            </a:r>
            <a:endParaRPr kumimoji="1" lang="zh-CN" altLang="en-US">
              <a:latin typeface="微软雅黑" panose="020B0503020204020204" pitchFamily="34" charset="-122"/>
              <a:ea typeface="微软雅黑" panose="020B0503020204020204" pitchFamily="34" charset="-122"/>
            </a:endParaRPr>
          </a:p>
        </p:txBody>
      </p:sp>
      <p:cxnSp>
        <p:nvCxnSpPr>
          <p:cNvPr id="18" name="标题 1"/>
          <p:cNvCxnSpPr/>
          <p:nvPr/>
        </p:nvCxnSpPr>
        <p:spPr>
          <a:xfrm>
            <a:off x="9547489" y="2723439"/>
            <a:ext cx="581025" cy="0"/>
          </a:xfrm>
          <a:prstGeom prst="line">
            <a:avLst/>
          </a:prstGeom>
          <a:noFill/>
          <a:ln w="6350" cap="sq">
            <a:solidFill>
              <a:schemeClr val="accent1"/>
            </a:solidFill>
            <a:miter/>
          </a:ln>
        </p:spPr>
      </p:cxnSp>
      <p:cxnSp>
        <p:nvCxnSpPr>
          <p:cNvPr id="19" name="标题 1"/>
          <p:cNvCxnSpPr/>
          <p:nvPr/>
        </p:nvCxnSpPr>
        <p:spPr>
          <a:xfrm>
            <a:off x="6669563" y="2010656"/>
            <a:ext cx="2541977" cy="0"/>
          </a:xfrm>
          <a:prstGeom prst="line">
            <a:avLst/>
          </a:prstGeom>
          <a:noFill/>
          <a:ln w="6350" cap="sq">
            <a:solidFill>
              <a:schemeClr val="bg1">
                <a:lumMod val="75000"/>
              </a:schemeClr>
            </a:solidFill>
            <a:miter/>
          </a:ln>
        </p:spPr>
      </p:cxnSp>
      <p:sp>
        <p:nvSpPr>
          <p:cNvPr id="20" name="标题 1"/>
          <p:cNvSpPr txBox="1"/>
          <p:nvPr/>
        </p:nvSpPr>
        <p:spPr>
          <a:xfrm>
            <a:off x="438153" y="454500"/>
            <a:ext cx="6685308" cy="510950"/>
          </a:xfrm>
          <a:prstGeom prst="parallelogram">
            <a:avLst>
              <a:gd name="adj" fmla="val 42948"/>
            </a:avLst>
          </a:prstGeom>
          <a:gradFill>
            <a:gsLst>
              <a:gs pos="0">
                <a:schemeClr val="accent1">
                  <a:lumMod val="20000"/>
                  <a:lumOff val="80000"/>
                </a:schemeClr>
              </a:gs>
              <a:gs pos="89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a:off x="773150" y="475975"/>
            <a:ext cx="10745750" cy="468000"/>
          </a:xfrm>
          <a:prstGeom prst="rect">
            <a:avLst/>
          </a:prstGeom>
          <a:noFill/>
          <a:ln>
            <a:noFill/>
          </a:ln>
        </p:spPr>
        <p:txBody>
          <a:bodyPr vert="horz" wrap="square" lIns="0" tIns="0" rIns="0" bIns="0" rtlCol="0" anchor="ctr"/>
          <a:lstStyle/>
          <a:p>
            <a:pPr algn="l">
              <a:lnSpc>
                <a:spcPct val="110000"/>
              </a:lnSpc>
            </a:pPr>
            <a:r>
              <a:rPr kumimoji="1" lang="zh-CN" altLang="en-US" sz="2800">
                <a:ln w="12700">
                  <a:noFill/>
                </a:ln>
                <a:solidFill>
                  <a:srgbClr val="262626">
                    <a:alpha val="100000"/>
                  </a:srgbClr>
                </a:solidFill>
                <a:latin typeface="Microsoft YaHei Light" panose="020B0502040204020203" pitchFamily="34" charset="-122"/>
                <a:ea typeface="Microsoft YaHei Light" panose="020B0502040204020203" pitchFamily="34" charset="-122"/>
              </a:rPr>
              <a:t>硬件开发内容</a:t>
            </a:r>
            <a:endParaRPr kumimoji="1" lang="zh-CN" altLang="en-US" sz="2800">
              <a:latin typeface="Microsoft YaHei Light" panose="020B0502040204020203" pitchFamily="34" charset="-122"/>
              <a:ea typeface="Microsoft YaHei Light" panose="020B0502040204020203" pitchFamily="34" charset="-122"/>
            </a:endParaRPr>
          </a:p>
        </p:txBody>
      </p:sp>
      <p:sp>
        <p:nvSpPr>
          <p:cNvPr id="22" name="标题 1"/>
          <p:cNvSpPr txBox="1"/>
          <p:nvPr/>
        </p:nvSpPr>
        <p:spPr>
          <a:xfrm>
            <a:off x="169743" y="-1"/>
            <a:ext cx="603407" cy="965451"/>
          </a:xfrm>
          <a:prstGeom prst="parallelogram">
            <a:avLst>
              <a:gd name="adj" fmla="val 73502"/>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a:extLst>
              <a:ext uri="{FF2B5EF4-FFF2-40B4-BE49-F238E27FC236}">
                <a16:creationId xmlns:a16="http://schemas.microsoft.com/office/drawing/2014/main" id="{94440C7B-AB04-2E46-2B07-DA62DB1AC291}"/>
              </a:ext>
            </a:extLst>
          </p:cNvPr>
          <p:cNvSpPr txBox="1"/>
          <p:nvPr/>
        </p:nvSpPr>
        <p:spPr>
          <a:xfrm>
            <a:off x="660400" y="2267707"/>
            <a:ext cx="3361798" cy="335918"/>
          </a:xfrm>
          <a:prstGeom prst="rect">
            <a:avLst/>
          </a:prstGeom>
          <a:noFill/>
          <a:ln>
            <a:noFill/>
          </a:ln>
        </p:spPr>
        <p:txBody>
          <a:bodyPr vert="horz" wrap="square" lIns="0" tIns="0" rIns="0" bIns="0" rtlCol="0" anchor="ctr"/>
          <a:lstStyle/>
          <a:p>
            <a:pPr algn="ctr">
              <a:lnSpc>
                <a:spcPct val="110000"/>
              </a:lnSpc>
            </a:pPr>
            <a:r>
              <a:rPr kumimoji="1" lang="zh-CN" altLang="en-US" sz="1600">
                <a:ln w="12700">
                  <a:noFill/>
                </a:ln>
                <a:gradFill>
                  <a:gsLst>
                    <a:gs pos="0">
                      <a:srgbClr val="0070C0">
                        <a:alpha val="100000"/>
                      </a:srgbClr>
                    </a:gs>
                    <a:gs pos="93000">
                      <a:srgbClr val="005490">
                        <a:alpha val="100000"/>
                      </a:srgbClr>
                    </a:gs>
                  </a:gsLst>
                  <a:lin ang="2700000" scaled="0"/>
                </a:gradFill>
                <a:latin typeface="微软雅黑" panose="020B0503020204020204" pitchFamily="34" charset="-122"/>
                <a:ea typeface="微软雅黑" panose="020B0503020204020204" pitchFamily="34" charset="-122"/>
                <a:cs typeface="Source Han Sans CN Bold"/>
              </a:rPr>
              <a:t>定制化服务</a:t>
            </a:r>
            <a:endParaRPr kumimoji="1"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AB089-8D50-6DB0-4B89-0067DD5DF17E}"/>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775B416-B15B-889A-BBDB-AC1970E0EB6E}"/>
              </a:ext>
            </a:extLst>
          </p:cNvPr>
          <p:cNvSpPr txBox="1"/>
          <p:nvPr/>
        </p:nvSpPr>
        <p:spPr>
          <a:xfrm>
            <a:off x="0" y="-36786"/>
            <a:ext cx="12192000" cy="6894786"/>
          </a:xfrm>
          <a:prstGeom prst="rect">
            <a:avLst/>
          </a:prstGeom>
          <a:gradFill>
            <a:gsLst>
              <a:gs pos="0">
                <a:schemeClr val="accent1">
                  <a:lumMod val="20000"/>
                  <a:lumOff val="80000"/>
                  <a:alpha val="34000"/>
                </a:schemeClr>
              </a:gs>
              <a:gs pos="89000">
                <a:schemeClr val="bg1">
                  <a:alpha val="6300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a:extLst>
              <a:ext uri="{FF2B5EF4-FFF2-40B4-BE49-F238E27FC236}">
                <a16:creationId xmlns:a16="http://schemas.microsoft.com/office/drawing/2014/main" id="{E2816C01-0675-B918-BFAE-9132E3F46FE7}"/>
              </a:ext>
            </a:extLst>
          </p:cNvPr>
          <p:cNvSpPr txBox="1"/>
          <p:nvPr/>
        </p:nvSpPr>
        <p:spPr>
          <a:xfrm>
            <a:off x="11274425" y="5922538"/>
            <a:ext cx="711153" cy="711150"/>
          </a:xfrm>
          <a:prstGeom prst="ellipse">
            <a:avLst/>
          </a:prstGeom>
          <a:noFill/>
          <a:ln w="190500" cap="rnd">
            <a:solidFill>
              <a:schemeClr val="accent2"/>
            </a:solidFill>
            <a:round/>
            <a:headEnd/>
            <a:tailEnd/>
          </a:ln>
          <a:effectLst>
            <a:outerShdw blurRad="254000" dist="127000" algn="ctr" rotWithShape="0">
              <a:schemeClr val="accent2">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9" name="标题 1">
            <a:extLst>
              <a:ext uri="{FF2B5EF4-FFF2-40B4-BE49-F238E27FC236}">
                <a16:creationId xmlns:a16="http://schemas.microsoft.com/office/drawing/2014/main" id="{9D68BA2E-F0E3-3B46-89EF-9222C3BF4B47}"/>
              </a:ext>
            </a:extLst>
          </p:cNvPr>
          <p:cNvSpPr txBox="1"/>
          <p:nvPr/>
        </p:nvSpPr>
        <p:spPr>
          <a:xfrm>
            <a:off x="438153" y="454500"/>
            <a:ext cx="6685308" cy="510950"/>
          </a:xfrm>
          <a:prstGeom prst="parallelogram">
            <a:avLst>
              <a:gd name="adj" fmla="val 42948"/>
            </a:avLst>
          </a:prstGeom>
          <a:gradFill>
            <a:gsLst>
              <a:gs pos="0">
                <a:schemeClr val="accent1">
                  <a:lumMod val="20000"/>
                  <a:lumOff val="80000"/>
                </a:schemeClr>
              </a:gs>
              <a:gs pos="89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a:extLst>
              <a:ext uri="{FF2B5EF4-FFF2-40B4-BE49-F238E27FC236}">
                <a16:creationId xmlns:a16="http://schemas.microsoft.com/office/drawing/2014/main" id="{7FFACE5B-C6D1-5DD1-6404-4B6A6ED12089}"/>
              </a:ext>
            </a:extLst>
          </p:cNvPr>
          <p:cNvSpPr txBox="1"/>
          <p:nvPr/>
        </p:nvSpPr>
        <p:spPr>
          <a:xfrm>
            <a:off x="773150" y="475975"/>
            <a:ext cx="10745750" cy="468000"/>
          </a:xfrm>
          <a:prstGeom prst="rect">
            <a:avLst/>
          </a:prstGeom>
          <a:noFill/>
          <a:ln>
            <a:noFill/>
          </a:ln>
        </p:spPr>
        <p:txBody>
          <a:bodyPr vert="horz" wrap="square" lIns="0" tIns="0" rIns="0" bIns="0" rtlCol="0" anchor="ctr"/>
          <a:lstStyle/>
          <a:p>
            <a:pPr algn="l">
              <a:lnSpc>
                <a:spcPct val="110000"/>
              </a:lnSpc>
            </a:pPr>
            <a:r>
              <a:rPr kumimoji="1" lang="zh-CN" altLang="en-US" sz="2800">
                <a:ln w="12700">
                  <a:noFill/>
                </a:ln>
                <a:solidFill>
                  <a:srgbClr val="262626">
                    <a:alpha val="100000"/>
                  </a:srgbClr>
                </a:solidFill>
                <a:latin typeface="Microsoft YaHei Light" panose="020B0502040204020203" pitchFamily="34" charset="-122"/>
                <a:ea typeface="Microsoft YaHei Light" panose="020B0502040204020203" pitchFamily="34" charset="-122"/>
              </a:rPr>
              <a:t>软件设计：案例</a:t>
            </a:r>
            <a:endParaRPr kumimoji="1" lang="zh-CN" altLang="en-US">
              <a:latin typeface="Microsoft YaHei Light" panose="020B0502040204020203" pitchFamily="34" charset="-122"/>
              <a:ea typeface="Microsoft YaHei Light" panose="020B0502040204020203" pitchFamily="34" charset="-122"/>
            </a:endParaRPr>
          </a:p>
        </p:txBody>
      </p:sp>
      <p:sp>
        <p:nvSpPr>
          <p:cNvPr id="21" name="标题 1">
            <a:extLst>
              <a:ext uri="{FF2B5EF4-FFF2-40B4-BE49-F238E27FC236}">
                <a16:creationId xmlns:a16="http://schemas.microsoft.com/office/drawing/2014/main" id="{7AED8A0D-BF31-BDEC-2DE0-64CD580D2513}"/>
              </a:ext>
            </a:extLst>
          </p:cNvPr>
          <p:cNvSpPr txBox="1"/>
          <p:nvPr/>
        </p:nvSpPr>
        <p:spPr>
          <a:xfrm>
            <a:off x="169743" y="-1"/>
            <a:ext cx="603407" cy="965451"/>
          </a:xfrm>
          <a:prstGeom prst="parallelogram">
            <a:avLst>
              <a:gd name="adj" fmla="val 73502"/>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文本框 22">
            <a:extLst>
              <a:ext uri="{FF2B5EF4-FFF2-40B4-BE49-F238E27FC236}">
                <a16:creationId xmlns:a16="http://schemas.microsoft.com/office/drawing/2014/main" id="{15508161-D5B9-DC75-F2E3-B2DAB5640AB0}"/>
              </a:ext>
            </a:extLst>
          </p:cNvPr>
          <p:cNvSpPr txBox="1"/>
          <p:nvPr/>
        </p:nvSpPr>
        <p:spPr>
          <a:xfrm>
            <a:off x="917575" y="1004399"/>
            <a:ext cx="10356850" cy="954107"/>
          </a:xfrm>
          <a:prstGeom prst="rect">
            <a:avLst/>
          </a:prstGeom>
          <a:noFill/>
        </p:spPr>
        <p:txBody>
          <a:bodyPr wrap="square" rtlCol="0">
            <a:spAutoFit/>
          </a:bodyPr>
          <a:lstStyle/>
          <a:p>
            <a:r>
              <a:rPr lang="zh-CN" altLang="en-US" sz="1400" b="0" i="0">
                <a:solidFill>
                  <a:srgbClr val="060607"/>
                </a:solidFill>
                <a:effectLst/>
                <a:latin typeface="-apple-system"/>
              </a:rPr>
              <a:t>        我们不仅提供高性能的电化学硬件设备，还能够基于硬件基础完成特殊需求的软件设计，满足您在电化学研究与应用中的多样化需求。软件可实现自定义数据处理，支持多通道</a:t>
            </a:r>
            <a:r>
              <a:rPr lang="zh-CN" altLang="en-US" sz="1400">
                <a:solidFill>
                  <a:srgbClr val="060607"/>
                </a:solidFill>
                <a:latin typeface="-apple-system"/>
              </a:rPr>
              <a:t>、</a:t>
            </a:r>
            <a:r>
              <a:rPr lang="zh-CN" altLang="en-US" sz="1400" b="0" i="0">
                <a:solidFill>
                  <a:srgbClr val="060607"/>
                </a:solidFill>
                <a:effectLst/>
                <a:latin typeface="-apple-system"/>
              </a:rPr>
              <a:t>定制化界面服务及其他功能的集成。交付内容包括完整的软件源代码及详细的修改说明，方便您进行二次开发和优化。无论是高校科研还是企业应用，我们的软件设计都能为您的电化学测试提供强大支持，确保系统高效、稳定运行。</a:t>
            </a:r>
            <a:endParaRPr lang="zh-CN" altLang="en-US" sz="1400"/>
          </a:p>
        </p:txBody>
      </p:sp>
      <p:pic>
        <p:nvPicPr>
          <p:cNvPr id="5" name="图片 4" descr="图形用户界面, 表格&#10;&#10;描述已自动生成">
            <a:extLst>
              <a:ext uri="{FF2B5EF4-FFF2-40B4-BE49-F238E27FC236}">
                <a16:creationId xmlns:a16="http://schemas.microsoft.com/office/drawing/2014/main" id="{49EBE52F-1B37-1D2B-260D-2080B838EB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53" y="2068748"/>
            <a:ext cx="2968737" cy="1669915"/>
          </a:xfrm>
          <a:prstGeom prst="rect">
            <a:avLst/>
          </a:prstGeom>
        </p:spPr>
      </p:pic>
      <p:pic>
        <p:nvPicPr>
          <p:cNvPr id="7" name="图片 6" descr="图形用户界面&#10;&#10;描述已自动生成">
            <a:extLst>
              <a:ext uri="{FF2B5EF4-FFF2-40B4-BE49-F238E27FC236}">
                <a16:creationId xmlns:a16="http://schemas.microsoft.com/office/drawing/2014/main" id="{515243E3-9AAD-2790-F5A0-248CFF65DD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925" y="2068748"/>
            <a:ext cx="2452982" cy="1669915"/>
          </a:xfrm>
          <a:prstGeom prst="rect">
            <a:avLst/>
          </a:prstGeom>
        </p:spPr>
      </p:pic>
      <p:pic>
        <p:nvPicPr>
          <p:cNvPr id="9" name="图片 8" descr="图形用户界面, 应用程序&#10;&#10;描述已自动生成">
            <a:extLst>
              <a:ext uri="{FF2B5EF4-FFF2-40B4-BE49-F238E27FC236}">
                <a16:creationId xmlns:a16="http://schemas.microsoft.com/office/drawing/2014/main" id="{5175E560-642A-48EF-B92B-BFC9CD28E4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294" y="2068748"/>
            <a:ext cx="2076395" cy="1669916"/>
          </a:xfrm>
          <a:prstGeom prst="rect">
            <a:avLst/>
          </a:prstGeom>
        </p:spPr>
      </p:pic>
      <p:pic>
        <p:nvPicPr>
          <p:cNvPr id="11" name="图片 10" descr="图形用户界面, 应用程序&#10;&#10;描述已自动生成">
            <a:extLst>
              <a:ext uri="{FF2B5EF4-FFF2-40B4-BE49-F238E27FC236}">
                <a16:creationId xmlns:a16="http://schemas.microsoft.com/office/drawing/2014/main" id="{7D259930-880D-D960-07FE-BD88040E30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2952" y="2068748"/>
            <a:ext cx="2504871" cy="1669914"/>
          </a:xfrm>
          <a:prstGeom prst="rect">
            <a:avLst/>
          </a:prstGeom>
        </p:spPr>
      </p:pic>
      <p:pic>
        <p:nvPicPr>
          <p:cNvPr id="14" name="图片 13" descr="图表&#10;&#10;中度可信度描述已自动生成">
            <a:extLst>
              <a:ext uri="{FF2B5EF4-FFF2-40B4-BE49-F238E27FC236}">
                <a16:creationId xmlns:a16="http://schemas.microsoft.com/office/drawing/2014/main" id="{516FA3F2-8F5A-D582-C0DD-B6E5BD58E89C}"/>
              </a:ext>
            </a:extLst>
          </p:cNvPr>
          <p:cNvPicPr>
            <a:picLocks noChangeAspect="1"/>
          </p:cNvPicPr>
          <p:nvPr/>
        </p:nvPicPr>
        <p:blipFill>
          <a:blip r:embed="rId6"/>
          <a:stretch>
            <a:fillRect/>
          </a:stretch>
        </p:blipFill>
        <p:spPr>
          <a:xfrm>
            <a:off x="1735175" y="4414771"/>
            <a:ext cx="2308195" cy="1762368"/>
          </a:xfrm>
          <a:prstGeom prst="rect">
            <a:avLst/>
          </a:prstGeom>
        </p:spPr>
      </p:pic>
      <p:pic>
        <p:nvPicPr>
          <p:cNvPr id="16" name="图片 15" descr="图片包含 图形用户界面&#10;&#10;描述已自动生成">
            <a:extLst>
              <a:ext uri="{FF2B5EF4-FFF2-40B4-BE49-F238E27FC236}">
                <a16:creationId xmlns:a16="http://schemas.microsoft.com/office/drawing/2014/main" id="{EDC0C82D-DC89-1864-0A96-363B58406B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1523" y="4414770"/>
            <a:ext cx="2374821" cy="1762367"/>
          </a:xfrm>
          <a:prstGeom prst="rect">
            <a:avLst/>
          </a:prstGeom>
        </p:spPr>
      </p:pic>
      <p:pic>
        <p:nvPicPr>
          <p:cNvPr id="18" name="图片 17" descr="图片包含 室内, 小, 瓷砖, 厨房&#10;&#10;描述已自动生成">
            <a:extLst>
              <a:ext uri="{FF2B5EF4-FFF2-40B4-BE49-F238E27FC236}">
                <a16:creationId xmlns:a16="http://schemas.microsoft.com/office/drawing/2014/main" id="{F94697CE-4366-3AB2-E42C-DCF27B9500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61494" y="4414769"/>
            <a:ext cx="3127452" cy="1762367"/>
          </a:xfrm>
          <a:prstGeom prst="rect">
            <a:avLst/>
          </a:prstGeom>
        </p:spPr>
      </p:pic>
      <p:sp>
        <p:nvSpPr>
          <p:cNvPr id="22" name="文本框 21">
            <a:extLst>
              <a:ext uri="{FF2B5EF4-FFF2-40B4-BE49-F238E27FC236}">
                <a16:creationId xmlns:a16="http://schemas.microsoft.com/office/drawing/2014/main" id="{7E736BB5-E1C1-1ACE-0B8A-D809D4C18E58}"/>
              </a:ext>
            </a:extLst>
          </p:cNvPr>
          <p:cNvSpPr txBox="1"/>
          <p:nvPr/>
        </p:nvSpPr>
        <p:spPr>
          <a:xfrm>
            <a:off x="1018162" y="3917004"/>
            <a:ext cx="1848255" cy="369332"/>
          </a:xfrm>
          <a:prstGeom prst="rect">
            <a:avLst/>
          </a:prstGeom>
          <a:noFill/>
        </p:spPr>
        <p:txBody>
          <a:bodyPr wrap="square" rtlCol="0">
            <a:spAutoFit/>
          </a:bodyPr>
          <a:lstStyle/>
          <a:p>
            <a:r>
              <a:rPr lang="zh-CN" altLang="en-US"/>
              <a:t>八通道有机合成</a:t>
            </a:r>
          </a:p>
        </p:txBody>
      </p:sp>
      <p:sp>
        <p:nvSpPr>
          <p:cNvPr id="24" name="文本框 23">
            <a:extLst>
              <a:ext uri="{FF2B5EF4-FFF2-40B4-BE49-F238E27FC236}">
                <a16:creationId xmlns:a16="http://schemas.microsoft.com/office/drawing/2014/main" id="{FEDD46B8-CE19-2663-0277-AD4245E7B750}"/>
              </a:ext>
            </a:extLst>
          </p:cNvPr>
          <p:cNvSpPr txBox="1"/>
          <p:nvPr/>
        </p:nvSpPr>
        <p:spPr>
          <a:xfrm>
            <a:off x="4043370" y="3917004"/>
            <a:ext cx="2374821" cy="369332"/>
          </a:xfrm>
          <a:prstGeom prst="rect">
            <a:avLst/>
          </a:prstGeom>
          <a:noFill/>
        </p:spPr>
        <p:txBody>
          <a:bodyPr wrap="square" rtlCol="0">
            <a:spAutoFit/>
          </a:bodyPr>
          <a:lstStyle/>
          <a:p>
            <a:r>
              <a:rPr lang="zh-CN" altLang="en-US"/>
              <a:t>定制化电化学分析仪</a:t>
            </a:r>
          </a:p>
        </p:txBody>
      </p:sp>
      <p:sp>
        <p:nvSpPr>
          <p:cNvPr id="27" name="文本框 26">
            <a:extLst>
              <a:ext uri="{FF2B5EF4-FFF2-40B4-BE49-F238E27FC236}">
                <a16:creationId xmlns:a16="http://schemas.microsoft.com/office/drawing/2014/main" id="{1204D2C0-950F-8F84-E4AD-535962A67DCB}"/>
              </a:ext>
            </a:extLst>
          </p:cNvPr>
          <p:cNvSpPr txBox="1"/>
          <p:nvPr/>
        </p:nvSpPr>
        <p:spPr>
          <a:xfrm>
            <a:off x="7123462" y="3917004"/>
            <a:ext cx="1592522" cy="369332"/>
          </a:xfrm>
          <a:prstGeom prst="rect">
            <a:avLst/>
          </a:prstGeom>
          <a:noFill/>
        </p:spPr>
        <p:txBody>
          <a:bodyPr wrap="square" rtlCol="0">
            <a:spAutoFit/>
          </a:bodyPr>
          <a:lstStyle/>
          <a:p>
            <a:r>
              <a:rPr lang="zh-CN" altLang="en-US"/>
              <a:t>阻抗测试软件</a:t>
            </a:r>
          </a:p>
        </p:txBody>
      </p:sp>
      <p:sp>
        <p:nvSpPr>
          <p:cNvPr id="28" name="文本框 27">
            <a:extLst>
              <a:ext uri="{FF2B5EF4-FFF2-40B4-BE49-F238E27FC236}">
                <a16:creationId xmlns:a16="http://schemas.microsoft.com/office/drawing/2014/main" id="{12A58C97-1422-A100-5423-3E6FED5B2689}"/>
              </a:ext>
            </a:extLst>
          </p:cNvPr>
          <p:cNvSpPr txBox="1"/>
          <p:nvPr/>
        </p:nvSpPr>
        <p:spPr>
          <a:xfrm>
            <a:off x="9322238" y="3923489"/>
            <a:ext cx="2374821" cy="369332"/>
          </a:xfrm>
          <a:prstGeom prst="rect">
            <a:avLst/>
          </a:prstGeom>
          <a:noFill/>
        </p:spPr>
        <p:txBody>
          <a:bodyPr wrap="square" rtlCol="0">
            <a:spAutoFit/>
          </a:bodyPr>
          <a:lstStyle/>
          <a:p>
            <a:r>
              <a:rPr lang="zh-CN" altLang="en-US"/>
              <a:t>小型工作站测试软件</a:t>
            </a:r>
          </a:p>
        </p:txBody>
      </p:sp>
      <p:sp>
        <p:nvSpPr>
          <p:cNvPr id="31" name="文本框 30">
            <a:extLst>
              <a:ext uri="{FF2B5EF4-FFF2-40B4-BE49-F238E27FC236}">
                <a16:creationId xmlns:a16="http://schemas.microsoft.com/office/drawing/2014/main" id="{8331A2DF-9256-0E52-5206-FAED507E9381}"/>
              </a:ext>
            </a:extLst>
          </p:cNvPr>
          <p:cNvSpPr txBox="1"/>
          <p:nvPr/>
        </p:nvSpPr>
        <p:spPr>
          <a:xfrm>
            <a:off x="1404261" y="6281045"/>
            <a:ext cx="2970022" cy="369332"/>
          </a:xfrm>
          <a:prstGeom prst="rect">
            <a:avLst/>
          </a:prstGeom>
          <a:noFill/>
        </p:spPr>
        <p:txBody>
          <a:bodyPr wrap="square" rtlCol="0">
            <a:spAutoFit/>
          </a:bodyPr>
          <a:lstStyle/>
          <a:p>
            <a:r>
              <a:rPr lang="zh-CN" altLang="en-US"/>
              <a:t>腐蚀在线监测与寿命预估</a:t>
            </a:r>
          </a:p>
        </p:txBody>
      </p:sp>
      <p:sp>
        <p:nvSpPr>
          <p:cNvPr id="36" name="文本框 35">
            <a:extLst>
              <a:ext uri="{FF2B5EF4-FFF2-40B4-BE49-F238E27FC236}">
                <a16:creationId xmlns:a16="http://schemas.microsoft.com/office/drawing/2014/main" id="{0ACDC786-3D17-C848-D38F-3058A970EFF9}"/>
              </a:ext>
            </a:extLst>
          </p:cNvPr>
          <p:cNvSpPr txBox="1"/>
          <p:nvPr/>
        </p:nvSpPr>
        <p:spPr>
          <a:xfrm>
            <a:off x="4374283" y="6305571"/>
            <a:ext cx="2970022" cy="369332"/>
          </a:xfrm>
          <a:prstGeom prst="rect">
            <a:avLst/>
          </a:prstGeom>
          <a:noFill/>
        </p:spPr>
        <p:txBody>
          <a:bodyPr wrap="square" rtlCol="0">
            <a:spAutoFit/>
          </a:bodyPr>
          <a:lstStyle/>
          <a:p>
            <a:r>
              <a:rPr lang="zh-CN" altLang="en-US"/>
              <a:t>六通道穿戴设备监控软件</a:t>
            </a:r>
          </a:p>
        </p:txBody>
      </p:sp>
      <p:sp>
        <p:nvSpPr>
          <p:cNvPr id="39" name="文本框 38">
            <a:extLst>
              <a:ext uri="{FF2B5EF4-FFF2-40B4-BE49-F238E27FC236}">
                <a16:creationId xmlns:a16="http://schemas.microsoft.com/office/drawing/2014/main" id="{C8D5372A-4EB7-ABE1-B2C9-11F1CF6C185F}"/>
              </a:ext>
            </a:extLst>
          </p:cNvPr>
          <p:cNvSpPr txBox="1"/>
          <p:nvPr/>
        </p:nvSpPr>
        <p:spPr>
          <a:xfrm>
            <a:off x="7717941" y="6281105"/>
            <a:ext cx="2970022" cy="369332"/>
          </a:xfrm>
          <a:prstGeom prst="rect">
            <a:avLst/>
          </a:prstGeom>
          <a:noFill/>
        </p:spPr>
        <p:txBody>
          <a:bodyPr wrap="square" rtlCol="0">
            <a:spAutoFit/>
          </a:bodyPr>
          <a:lstStyle/>
          <a:p>
            <a:r>
              <a:rPr lang="zh-CN" altLang="en-US"/>
              <a:t>十通道</a:t>
            </a:r>
            <a:r>
              <a:rPr lang="en-US" altLang="zh-CN"/>
              <a:t>it</a:t>
            </a:r>
            <a:r>
              <a:rPr lang="zh-CN" altLang="en-US"/>
              <a:t>测试监控软件</a:t>
            </a:r>
          </a:p>
        </p:txBody>
      </p:sp>
    </p:spTree>
    <p:extLst>
      <p:ext uri="{BB962C8B-B14F-4D97-AF65-F5344CB8AC3E}">
        <p14:creationId xmlns:p14="http://schemas.microsoft.com/office/powerpoint/2010/main" val="792805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标题 1"/>
          <p:cNvSpPr txBox="1"/>
          <p:nvPr/>
        </p:nvSpPr>
        <p:spPr>
          <a:xfrm>
            <a:off x="8449266" y="0"/>
            <a:ext cx="2415839" cy="2261474"/>
          </a:xfrm>
          <a:custGeom>
            <a:avLst/>
            <a:gdLst>
              <a:gd name="connsiteX0" fmla="*/ 1053555 w 2415839"/>
              <a:gd name="connsiteY0" fmla="*/ 0 h 2261474"/>
              <a:gd name="connsiteX1" fmla="*/ 1362285 w 2415839"/>
              <a:gd name="connsiteY1" fmla="*/ 0 h 2261474"/>
              <a:gd name="connsiteX2" fmla="*/ 2415839 w 2415839"/>
              <a:gd name="connsiteY2" fmla="*/ 1053555 h 2261474"/>
              <a:gd name="connsiteX3" fmla="*/ 1207920 w 2415839"/>
              <a:gd name="connsiteY3" fmla="*/ 2261474 h 2261474"/>
              <a:gd name="connsiteX4" fmla="*/ 0 w 2415839"/>
              <a:gd name="connsiteY4" fmla="*/ 1053555 h 2261474"/>
            </a:gdLst>
            <a:ahLst/>
            <a:cxnLst/>
            <a:rect l="l" t="t" r="r" b="b"/>
            <a:pathLst>
              <a:path w="2415839" h="2261474">
                <a:moveTo>
                  <a:pt x="1053555" y="0"/>
                </a:moveTo>
                <a:lnTo>
                  <a:pt x="1362285" y="0"/>
                </a:lnTo>
                <a:lnTo>
                  <a:pt x="2415839" y="1053555"/>
                </a:lnTo>
                <a:lnTo>
                  <a:pt x="1207920" y="2261474"/>
                </a:lnTo>
                <a:lnTo>
                  <a:pt x="0" y="1053555"/>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a:off x="8449265" y="4596526"/>
            <a:ext cx="2415839" cy="2261474"/>
          </a:xfrm>
          <a:custGeom>
            <a:avLst/>
            <a:gdLst>
              <a:gd name="connsiteX0" fmla="*/ 1207920 w 2415839"/>
              <a:gd name="connsiteY0" fmla="*/ 0 h 2261474"/>
              <a:gd name="connsiteX1" fmla="*/ 2415839 w 2415839"/>
              <a:gd name="connsiteY1" fmla="*/ 1207920 h 2261474"/>
              <a:gd name="connsiteX2" fmla="*/ 1362285 w 2415839"/>
              <a:gd name="connsiteY2" fmla="*/ 2261474 h 2261474"/>
              <a:gd name="connsiteX3" fmla="*/ 1053555 w 2415839"/>
              <a:gd name="connsiteY3" fmla="*/ 2261474 h 2261474"/>
              <a:gd name="connsiteX4" fmla="*/ 0 w 2415839"/>
              <a:gd name="connsiteY4" fmla="*/ 1207920 h 2261474"/>
            </a:gdLst>
            <a:ahLst/>
            <a:cxnLst/>
            <a:rect l="l" t="t" r="r" b="b"/>
            <a:pathLst>
              <a:path w="2415839" h="2261474">
                <a:moveTo>
                  <a:pt x="1207920" y="0"/>
                </a:moveTo>
                <a:lnTo>
                  <a:pt x="2415839" y="1207920"/>
                </a:lnTo>
                <a:lnTo>
                  <a:pt x="1362285" y="2261474"/>
                </a:lnTo>
                <a:lnTo>
                  <a:pt x="1053555" y="2261474"/>
                </a:lnTo>
                <a:lnTo>
                  <a:pt x="0" y="1207920"/>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a:off x="10858954" y="0"/>
            <a:ext cx="1333046" cy="2261474"/>
          </a:xfrm>
          <a:custGeom>
            <a:avLst/>
            <a:gdLst>
              <a:gd name="connsiteX0" fmla="*/ 1053555 w 1333046"/>
              <a:gd name="connsiteY0" fmla="*/ 0 h 2261474"/>
              <a:gd name="connsiteX1" fmla="*/ 1333046 w 1333046"/>
              <a:gd name="connsiteY1" fmla="*/ 0 h 2261474"/>
              <a:gd name="connsiteX2" fmla="*/ 1333046 w 1333046"/>
              <a:gd name="connsiteY2" fmla="*/ 2136348 h 2261474"/>
              <a:gd name="connsiteX3" fmla="*/ 1207920 w 1333046"/>
              <a:gd name="connsiteY3" fmla="*/ 2261474 h 2261474"/>
              <a:gd name="connsiteX4" fmla="*/ 0 w 1333046"/>
              <a:gd name="connsiteY4" fmla="*/ 1053555 h 2261474"/>
            </a:gdLst>
            <a:ahLst/>
            <a:cxnLst/>
            <a:rect l="l" t="t" r="r" b="b"/>
            <a:pathLst>
              <a:path w="1333046" h="2261474">
                <a:moveTo>
                  <a:pt x="1053555" y="0"/>
                </a:moveTo>
                <a:lnTo>
                  <a:pt x="1333046" y="0"/>
                </a:lnTo>
                <a:lnTo>
                  <a:pt x="1333046" y="2136348"/>
                </a:lnTo>
                <a:lnTo>
                  <a:pt x="1207920" y="2261474"/>
                </a:lnTo>
                <a:lnTo>
                  <a:pt x="0" y="1053555"/>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a:off x="10858953" y="4596526"/>
            <a:ext cx="1333047" cy="2261474"/>
          </a:xfrm>
          <a:custGeom>
            <a:avLst/>
            <a:gdLst>
              <a:gd name="connsiteX0" fmla="*/ 1207920 w 1333047"/>
              <a:gd name="connsiteY0" fmla="*/ 0 h 2261474"/>
              <a:gd name="connsiteX1" fmla="*/ 1333047 w 1333047"/>
              <a:gd name="connsiteY1" fmla="*/ 125127 h 2261474"/>
              <a:gd name="connsiteX2" fmla="*/ 1333047 w 1333047"/>
              <a:gd name="connsiteY2" fmla="*/ 2261474 h 2261474"/>
              <a:gd name="connsiteX3" fmla="*/ 1053555 w 1333047"/>
              <a:gd name="connsiteY3" fmla="*/ 2261474 h 2261474"/>
              <a:gd name="connsiteX4" fmla="*/ 0 w 1333047"/>
              <a:gd name="connsiteY4" fmla="*/ 1207920 h 2261474"/>
            </a:gdLst>
            <a:ahLst/>
            <a:cxnLst/>
            <a:rect l="l" t="t" r="r" b="b"/>
            <a:pathLst>
              <a:path w="1333047" h="2261474">
                <a:moveTo>
                  <a:pt x="1207920" y="0"/>
                </a:moveTo>
                <a:lnTo>
                  <a:pt x="1333047" y="125127"/>
                </a:lnTo>
                <a:lnTo>
                  <a:pt x="1333047" y="2261474"/>
                </a:lnTo>
                <a:lnTo>
                  <a:pt x="1053555" y="2261474"/>
                </a:lnTo>
                <a:lnTo>
                  <a:pt x="0" y="1207920"/>
                </a:lnTo>
                <a:close/>
              </a:path>
            </a:pathLst>
          </a:custGeom>
          <a:solidFill>
            <a:schemeClr val="accent1">
              <a:alpha val="1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a:off x="0" y="1199425"/>
            <a:ext cx="10661619" cy="4447732"/>
          </a:xfrm>
          <a:custGeom>
            <a:avLst/>
            <a:gdLst>
              <a:gd name="connsiteX0" fmla="*/ 0 w 12192000"/>
              <a:gd name="connsiteY0" fmla="*/ 0 h 3880843"/>
              <a:gd name="connsiteX1" fmla="*/ 12192000 w 12192000"/>
              <a:gd name="connsiteY1" fmla="*/ 0 h 3880843"/>
              <a:gd name="connsiteX2" fmla="*/ 12192000 w 12192000"/>
              <a:gd name="connsiteY2" fmla="*/ 3880843 h 3880843"/>
              <a:gd name="connsiteX3" fmla="*/ 0 w 12192000"/>
              <a:gd name="connsiteY3" fmla="*/ 3880843 h 3880843"/>
            </a:gdLst>
            <a:ahLst/>
            <a:cxnLst/>
            <a:rect l="l" t="t" r="r" b="b"/>
            <a:pathLst>
              <a:path w="12192000" h="3880843">
                <a:moveTo>
                  <a:pt x="0" y="0"/>
                </a:moveTo>
                <a:lnTo>
                  <a:pt x="12192000" y="0"/>
                </a:lnTo>
                <a:lnTo>
                  <a:pt x="12192000" y="3880843"/>
                </a:lnTo>
                <a:lnTo>
                  <a:pt x="0" y="3880843"/>
                </a:lnTo>
                <a:close/>
              </a:path>
            </a:pathLst>
          </a:custGeom>
          <a:gradFill>
            <a:gsLst>
              <a:gs pos="0">
                <a:schemeClr val="bg1"/>
              </a:gs>
              <a:gs pos="100000">
                <a:schemeClr val="bg1"/>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flipH="1" flipV="1">
            <a:off x="10483206" y="3608036"/>
            <a:ext cx="1708794" cy="3249964"/>
          </a:xfrm>
          <a:custGeom>
            <a:avLst/>
            <a:gdLst>
              <a:gd name="connsiteX0" fmla="*/ 609544 w 1708794"/>
              <a:gd name="connsiteY0" fmla="*/ 3249964 h 3249964"/>
              <a:gd name="connsiteX1" fmla="*/ 0 w 1708794"/>
              <a:gd name="connsiteY1" fmla="*/ 3249964 h 3249964"/>
              <a:gd name="connsiteX2" fmla="*/ 0 w 1708794"/>
              <a:gd name="connsiteY2" fmla="*/ 2250883 h 3249964"/>
              <a:gd name="connsiteX3" fmla="*/ 761326 w 1708794"/>
              <a:gd name="connsiteY3" fmla="*/ 0 h 3249964"/>
              <a:gd name="connsiteX4" fmla="*/ 1708794 w 1708794"/>
              <a:gd name="connsiteY4" fmla="*/ 0 h 3249964"/>
            </a:gdLst>
            <a:ahLst/>
            <a:cxnLst/>
            <a:rect l="l" t="t" r="r" b="b"/>
            <a:pathLst>
              <a:path w="1708794" h="3249964">
                <a:moveTo>
                  <a:pt x="609544" y="3249964"/>
                </a:moveTo>
                <a:lnTo>
                  <a:pt x="0" y="3249964"/>
                </a:lnTo>
                <a:lnTo>
                  <a:pt x="0" y="2250883"/>
                </a:lnTo>
                <a:lnTo>
                  <a:pt x="761326" y="0"/>
                </a:lnTo>
                <a:lnTo>
                  <a:pt x="1708794" y="0"/>
                </a:lnTo>
                <a:close/>
              </a:path>
            </a:pathLst>
          </a:custGeom>
          <a:gradFill>
            <a:gsLst>
              <a:gs pos="0">
                <a:schemeClr val="accent1">
                  <a:lumMod val="60000"/>
                  <a:lumOff val="40000"/>
                </a:schemeClr>
              </a:gs>
              <a:gs pos="100000">
                <a:schemeClr val="accent1">
                  <a:lumMod val="30000"/>
                  <a:lumOff val="70000"/>
                  <a:alpha val="0"/>
                </a:schemeClr>
              </a:gs>
            </a:gsLst>
            <a:lin ang="54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a:off x="411352" y="611370"/>
            <a:ext cx="1740266" cy="216103"/>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ahLst/>
            <a:cxn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miter/>
          </a:ln>
        </p:spPr>
        <p:txBody>
          <a:bodyPr vert="horz" wrap="square" lIns="91440" tIns="45720" rIns="91440" bIns="45720" rtlCol="0" anchor="ctr"/>
          <a:lstStyle/>
          <a:p>
            <a:pPr algn="l">
              <a:lnSpc>
                <a:spcPct val="110000"/>
              </a:lnSpc>
            </a:pPr>
            <a:endParaRPr kumimoji="1" lang="zh-CN" altLang="en-US"/>
          </a:p>
        </p:txBody>
      </p:sp>
      <p:sp>
        <p:nvSpPr>
          <p:cNvPr id="16" name="标题 1"/>
          <p:cNvSpPr txBox="1"/>
          <p:nvPr/>
        </p:nvSpPr>
        <p:spPr>
          <a:xfrm rot="5400000">
            <a:off x="11545742" y="393184"/>
            <a:ext cx="834143" cy="255173"/>
          </a:xfrm>
          <a:custGeom>
            <a:avLst/>
            <a:gdLst>
              <a:gd name="connsiteX0" fmla="*/ 729851 w 834143"/>
              <a:gd name="connsiteY0" fmla="*/ 104292 h 255173"/>
              <a:gd name="connsiteX1" fmla="*/ 729851 w 834143"/>
              <a:gd name="connsiteY1" fmla="*/ 0 h 255173"/>
              <a:gd name="connsiteX2" fmla="*/ 834143 w 834143"/>
              <a:gd name="connsiteY2" fmla="*/ 0 h 255173"/>
              <a:gd name="connsiteX3" fmla="*/ 834143 w 834143"/>
              <a:gd name="connsiteY3" fmla="*/ 104292 h 255173"/>
              <a:gd name="connsiteX4" fmla="*/ 579930 w 834143"/>
              <a:gd name="connsiteY4" fmla="*/ 104292 h 255173"/>
              <a:gd name="connsiteX5" fmla="*/ 579930 w 834143"/>
              <a:gd name="connsiteY5" fmla="*/ 0 h 255173"/>
              <a:gd name="connsiteX6" fmla="*/ 684222 w 834143"/>
              <a:gd name="connsiteY6" fmla="*/ 0 h 255173"/>
              <a:gd name="connsiteX7" fmla="*/ 684222 w 834143"/>
              <a:gd name="connsiteY7" fmla="*/ 104292 h 255173"/>
              <a:gd name="connsiteX8" fmla="*/ 437950 w 834143"/>
              <a:gd name="connsiteY8" fmla="*/ 104292 h 255173"/>
              <a:gd name="connsiteX9" fmla="*/ 437950 w 834143"/>
              <a:gd name="connsiteY9" fmla="*/ 0 h 255173"/>
              <a:gd name="connsiteX10" fmla="*/ 542242 w 834143"/>
              <a:gd name="connsiteY10" fmla="*/ 0 h 255173"/>
              <a:gd name="connsiteX11" fmla="*/ 542242 w 834143"/>
              <a:gd name="connsiteY11" fmla="*/ 104292 h 255173"/>
              <a:gd name="connsiteX12" fmla="*/ 437950 w 834143"/>
              <a:gd name="connsiteY12" fmla="*/ 255173 h 255173"/>
              <a:gd name="connsiteX13" fmla="*/ 437950 w 834143"/>
              <a:gd name="connsiteY13" fmla="*/ 150881 h 255173"/>
              <a:gd name="connsiteX14" fmla="*/ 542242 w 834143"/>
              <a:gd name="connsiteY14" fmla="*/ 150881 h 255173"/>
              <a:gd name="connsiteX15" fmla="*/ 542242 w 834143"/>
              <a:gd name="connsiteY15" fmla="*/ 255173 h 255173"/>
              <a:gd name="connsiteX16" fmla="*/ 292099 w 834143"/>
              <a:gd name="connsiteY16" fmla="*/ 104292 h 255173"/>
              <a:gd name="connsiteX17" fmla="*/ 292099 w 834143"/>
              <a:gd name="connsiteY17" fmla="*/ 0 h 255173"/>
              <a:gd name="connsiteX18" fmla="*/ 396391 w 834143"/>
              <a:gd name="connsiteY18" fmla="*/ 0 h 255173"/>
              <a:gd name="connsiteX19" fmla="*/ 396391 w 834143"/>
              <a:gd name="connsiteY19" fmla="*/ 104292 h 255173"/>
              <a:gd name="connsiteX20" fmla="*/ 292099 w 834143"/>
              <a:gd name="connsiteY20" fmla="*/ 255173 h 255173"/>
              <a:gd name="connsiteX21" fmla="*/ 292099 w 834143"/>
              <a:gd name="connsiteY21" fmla="*/ 150881 h 255173"/>
              <a:gd name="connsiteX22" fmla="*/ 396391 w 834143"/>
              <a:gd name="connsiteY22" fmla="*/ 150881 h 255173"/>
              <a:gd name="connsiteX23" fmla="*/ 396391 w 834143"/>
              <a:gd name="connsiteY23" fmla="*/ 255173 h 255173"/>
              <a:gd name="connsiteX24" fmla="*/ 146050 w 834143"/>
              <a:gd name="connsiteY24" fmla="*/ 255173 h 255173"/>
              <a:gd name="connsiteX25" fmla="*/ 146050 w 834143"/>
              <a:gd name="connsiteY25" fmla="*/ 150881 h 255173"/>
              <a:gd name="connsiteX26" fmla="*/ 250342 w 834143"/>
              <a:gd name="connsiteY26" fmla="*/ 150881 h 255173"/>
              <a:gd name="connsiteX27" fmla="*/ 250342 w 834143"/>
              <a:gd name="connsiteY27" fmla="*/ 255173 h 255173"/>
              <a:gd name="connsiteX28" fmla="*/ 146050 w 834143"/>
              <a:gd name="connsiteY28" fmla="*/ 104292 h 255173"/>
              <a:gd name="connsiteX29" fmla="*/ 146050 w 834143"/>
              <a:gd name="connsiteY29" fmla="*/ 0 h 255173"/>
              <a:gd name="connsiteX30" fmla="*/ 250342 w 834143"/>
              <a:gd name="connsiteY30" fmla="*/ 0 h 255173"/>
              <a:gd name="connsiteX31" fmla="*/ 250342 w 834143"/>
              <a:gd name="connsiteY31" fmla="*/ 104292 h 255173"/>
              <a:gd name="connsiteX32" fmla="*/ 0 w 834143"/>
              <a:gd name="connsiteY32" fmla="*/ 255173 h 255173"/>
              <a:gd name="connsiteX33" fmla="*/ 0 w 834143"/>
              <a:gd name="connsiteY33" fmla="*/ 150881 h 255173"/>
              <a:gd name="connsiteX34" fmla="*/ 104292 w 834143"/>
              <a:gd name="connsiteY34" fmla="*/ 150881 h 255173"/>
              <a:gd name="connsiteX35" fmla="*/ 104292 w 834143"/>
              <a:gd name="connsiteY35" fmla="*/ 255173 h 255173"/>
              <a:gd name="connsiteX36" fmla="*/ 0 w 834143"/>
              <a:gd name="connsiteY36" fmla="*/ 104292 h 255173"/>
              <a:gd name="connsiteX37" fmla="*/ 0 w 834143"/>
              <a:gd name="connsiteY37" fmla="*/ 0 h 255173"/>
              <a:gd name="connsiteX38" fmla="*/ 104292 w 834143"/>
              <a:gd name="connsiteY38" fmla="*/ 0 h 255173"/>
              <a:gd name="connsiteX39" fmla="*/ 104292 w 834143"/>
              <a:gd name="connsiteY39" fmla="*/ 104292 h 255173"/>
            </a:gdLst>
            <a:ahLst/>
            <a:cxnLst/>
            <a:rect l="l" t="t" r="r" b="b"/>
            <a:pathLst>
              <a:path w="834143" h="255173">
                <a:moveTo>
                  <a:pt x="729851" y="104292"/>
                </a:moveTo>
                <a:lnTo>
                  <a:pt x="729851" y="0"/>
                </a:lnTo>
                <a:lnTo>
                  <a:pt x="834143" y="0"/>
                </a:lnTo>
                <a:lnTo>
                  <a:pt x="834143" y="104292"/>
                </a:lnTo>
                <a:close/>
                <a:moveTo>
                  <a:pt x="579930" y="104292"/>
                </a:moveTo>
                <a:lnTo>
                  <a:pt x="579930" y="0"/>
                </a:lnTo>
                <a:lnTo>
                  <a:pt x="684222" y="0"/>
                </a:lnTo>
                <a:lnTo>
                  <a:pt x="684222" y="104292"/>
                </a:lnTo>
                <a:close/>
                <a:moveTo>
                  <a:pt x="437950" y="104292"/>
                </a:moveTo>
                <a:lnTo>
                  <a:pt x="437950" y="0"/>
                </a:lnTo>
                <a:lnTo>
                  <a:pt x="542242" y="0"/>
                </a:lnTo>
                <a:lnTo>
                  <a:pt x="542242" y="104292"/>
                </a:lnTo>
                <a:close/>
                <a:moveTo>
                  <a:pt x="437950" y="255173"/>
                </a:moveTo>
                <a:lnTo>
                  <a:pt x="437950" y="150881"/>
                </a:lnTo>
                <a:lnTo>
                  <a:pt x="542242" y="150881"/>
                </a:lnTo>
                <a:lnTo>
                  <a:pt x="542242" y="255173"/>
                </a:lnTo>
                <a:close/>
                <a:moveTo>
                  <a:pt x="292099" y="104292"/>
                </a:moveTo>
                <a:lnTo>
                  <a:pt x="292099" y="0"/>
                </a:lnTo>
                <a:lnTo>
                  <a:pt x="396391" y="0"/>
                </a:lnTo>
                <a:lnTo>
                  <a:pt x="396391" y="104292"/>
                </a:lnTo>
                <a:close/>
                <a:moveTo>
                  <a:pt x="292099" y="255173"/>
                </a:moveTo>
                <a:lnTo>
                  <a:pt x="292099" y="150881"/>
                </a:lnTo>
                <a:lnTo>
                  <a:pt x="396391" y="150881"/>
                </a:lnTo>
                <a:lnTo>
                  <a:pt x="396391" y="255173"/>
                </a:lnTo>
                <a:close/>
                <a:moveTo>
                  <a:pt x="146050" y="255173"/>
                </a:moveTo>
                <a:lnTo>
                  <a:pt x="146050" y="150881"/>
                </a:lnTo>
                <a:lnTo>
                  <a:pt x="250342" y="150881"/>
                </a:lnTo>
                <a:lnTo>
                  <a:pt x="250342" y="255173"/>
                </a:lnTo>
                <a:close/>
                <a:moveTo>
                  <a:pt x="146050" y="104292"/>
                </a:moveTo>
                <a:lnTo>
                  <a:pt x="146050" y="0"/>
                </a:lnTo>
                <a:lnTo>
                  <a:pt x="250342" y="0"/>
                </a:lnTo>
                <a:lnTo>
                  <a:pt x="250342" y="104292"/>
                </a:lnTo>
                <a:close/>
                <a:moveTo>
                  <a:pt x="0" y="255173"/>
                </a:moveTo>
                <a:lnTo>
                  <a:pt x="0" y="150881"/>
                </a:lnTo>
                <a:lnTo>
                  <a:pt x="104292" y="150881"/>
                </a:lnTo>
                <a:lnTo>
                  <a:pt x="104292" y="255173"/>
                </a:lnTo>
                <a:close/>
                <a:moveTo>
                  <a:pt x="0" y="104292"/>
                </a:moveTo>
                <a:lnTo>
                  <a:pt x="0" y="0"/>
                </a:lnTo>
                <a:lnTo>
                  <a:pt x="104292" y="0"/>
                </a:lnTo>
                <a:lnTo>
                  <a:pt x="104292" y="104292"/>
                </a:lnTo>
                <a:close/>
              </a:path>
            </a:pathLst>
          </a:custGeom>
          <a:gradFill>
            <a:gsLst>
              <a:gs pos="0">
                <a:schemeClr val="accent2">
                  <a:alpha val="40000"/>
                </a:schemeClr>
              </a:gs>
              <a:gs pos="100000">
                <a:schemeClr val="accent1">
                  <a:alpha val="4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a:off x="3005664" y="4935458"/>
            <a:ext cx="2004582" cy="258291"/>
          </a:xfrm>
          <a:prstGeom prst="rect">
            <a:avLst/>
          </a:prstGeom>
          <a:noFill/>
          <a:ln cap="sq">
            <a:noFill/>
          </a:ln>
          <a:effectLst/>
        </p:spPr>
        <p:txBody>
          <a:bodyPr vert="horz" wrap="square" lIns="0" tIns="0" rIns="0" bIns="0" rtlCol="0" anchor="ctr"/>
          <a:lstStyle/>
          <a:p>
            <a:pPr algn="ctr">
              <a:lnSpc>
                <a:spcPct val="110000"/>
              </a:lnSpc>
            </a:pPr>
            <a:r>
              <a:rPr kumimoji="1" lang="en-US" altLang="zh-CN" sz="1700">
                <a:ln w="12700">
                  <a:noFill/>
                </a:ln>
                <a:solidFill>
                  <a:srgbClr val="FFFFFF">
                    <a:alpha val="100000"/>
                  </a:srgbClr>
                </a:solidFill>
                <a:latin typeface="Source Han Sans"/>
                <a:ea typeface="Source Han Sans"/>
                <a:cs typeface="Source Han Sans"/>
              </a:rPr>
              <a:t>汇报时间：202X.X</a:t>
            </a:r>
            <a:endParaRPr kumimoji="1" lang="zh-CN" altLang="en-US"/>
          </a:p>
        </p:txBody>
      </p:sp>
      <p:sp>
        <p:nvSpPr>
          <p:cNvPr id="20" name="标题 1"/>
          <p:cNvSpPr txBox="1"/>
          <p:nvPr/>
        </p:nvSpPr>
        <p:spPr>
          <a:xfrm>
            <a:off x="955971" y="4935458"/>
            <a:ext cx="1715328" cy="258291"/>
          </a:xfrm>
          <a:prstGeom prst="rect">
            <a:avLst/>
          </a:prstGeom>
          <a:noFill/>
          <a:ln cap="sq">
            <a:noFill/>
          </a:ln>
          <a:effectLst/>
        </p:spPr>
        <p:txBody>
          <a:bodyPr vert="horz" wrap="square" lIns="0" tIns="0" rIns="0" bIns="0" rtlCol="0" anchor="ctr"/>
          <a:lstStyle/>
          <a:p>
            <a:pPr algn="ctr">
              <a:lnSpc>
                <a:spcPct val="110000"/>
              </a:lnSpc>
            </a:pPr>
            <a:r>
              <a:rPr kumimoji="1" lang="en-US" altLang="zh-CN" sz="1700">
                <a:ln w="12700">
                  <a:noFill/>
                </a:ln>
                <a:solidFill>
                  <a:srgbClr val="FFFFFF">
                    <a:alpha val="100000"/>
                  </a:srgbClr>
                </a:solidFill>
                <a:latin typeface="Source Han Sans"/>
                <a:ea typeface="Source Han Sans"/>
                <a:cs typeface="Source Han Sans"/>
              </a:rPr>
              <a:t>汇报人：AiPPT</a:t>
            </a:r>
            <a:endParaRPr kumimoji="1" lang="zh-CN" altLang="en-US"/>
          </a:p>
        </p:txBody>
      </p:sp>
      <p:sp>
        <p:nvSpPr>
          <p:cNvPr id="29" name="文本框 28">
            <a:extLst>
              <a:ext uri="{FF2B5EF4-FFF2-40B4-BE49-F238E27FC236}">
                <a16:creationId xmlns:a16="http://schemas.microsoft.com/office/drawing/2014/main" id="{001E819E-48B8-31A1-A10F-C7756D93BFE5}"/>
              </a:ext>
            </a:extLst>
          </p:cNvPr>
          <p:cNvSpPr txBox="1"/>
          <p:nvPr/>
        </p:nvSpPr>
        <p:spPr>
          <a:xfrm>
            <a:off x="3760533" y="2828835"/>
            <a:ext cx="4688732" cy="1200329"/>
          </a:xfrm>
          <a:prstGeom prst="rect">
            <a:avLst/>
          </a:prstGeom>
          <a:noFill/>
        </p:spPr>
        <p:txBody>
          <a:bodyPr wrap="square" rtlCol="0">
            <a:spAutoFit/>
          </a:bodyPr>
          <a:lstStyle/>
          <a:p>
            <a:r>
              <a:rPr lang="en-US" altLang="zh-CN" sz="7200">
                <a:solidFill>
                  <a:srgbClr val="0070C0"/>
                </a:solidFill>
                <a:latin typeface="微软雅黑" panose="020B0503020204020204" pitchFamily="34" charset="-122"/>
                <a:ea typeface="微软雅黑" panose="020B0503020204020204" pitchFamily="34" charset="-122"/>
              </a:rPr>
              <a:t>THANKS!</a:t>
            </a:r>
            <a:endParaRPr lang="zh-CN" altLang="en-US" sz="720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335B74"/>
      </a:dk2>
      <a:lt2>
        <a:srgbClr val="DFE3E5"/>
      </a:lt2>
      <a:accent1>
        <a:srgbClr val="0070C0"/>
      </a:accent1>
      <a:accent2>
        <a:srgbClr val="1CADE4"/>
      </a:accent2>
      <a:accent3>
        <a:srgbClr val="27CED7"/>
      </a:accent3>
      <a:accent4>
        <a:srgbClr val="42BA97"/>
      </a:accent4>
      <a:accent5>
        <a:srgbClr val="FCAE3B"/>
      </a:accent5>
      <a:accent6>
        <a:srgbClr val="62A39F"/>
      </a:accent6>
      <a:hlink>
        <a:srgbClr val="6EAC1C"/>
      </a:hlink>
      <a:folHlink>
        <a:srgbClr val="B26B0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685</Words>
  <Application>Microsoft Office PowerPoint</Application>
  <PresentationFormat>宽屏</PresentationFormat>
  <Paragraphs>34</Paragraphs>
  <Slides>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vt:i4>
      </vt:variant>
    </vt:vector>
  </HeadingPairs>
  <TitlesOfParts>
    <vt:vector size="12" baseType="lpstr">
      <vt:lpstr>Microsoft YaHei Light</vt:lpstr>
      <vt:lpstr>微软雅黑</vt:lpstr>
      <vt:lpstr>Arial</vt:lpstr>
      <vt:lpstr>-apple-system</vt:lpstr>
      <vt:lpstr>仿宋</vt:lpstr>
      <vt:lpstr>Source Han Sans</vt:lpstr>
      <vt:lpstr>Office 主题​​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森杨</dc:creator>
  <cp:lastModifiedBy>杨 森</cp:lastModifiedBy>
  <cp:revision>2</cp:revision>
  <dcterms:modified xsi:type="dcterms:W3CDTF">2025-02-07T06:07:10Z</dcterms:modified>
</cp:coreProperties>
</file>